
<file path=[Content_Types].xml><?xml version="1.0" encoding="utf-8"?>
<Types xmlns="http://schemas.openxmlformats.org/package/2006/content-types">
  <Default Extension="mp3" ContentType="audio/mpe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83" r:id="rId24"/>
    <p:sldId id="284" r:id="rId25"/>
    <p:sldId id="285" r:id="rId26"/>
    <p:sldId id="314" r:id="rId27"/>
    <p:sldId id="286" r:id="rId28"/>
    <p:sldId id="287" r:id="rId29"/>
    <p:sldId id="288" r:id="rId30"/>
    <p:sldId id="289" r:id="rId31"/>
    <p:sldId id="290" r:id="rId32"/>
    <p:sldId id="291" r:id="rId33"/>
    <p:sldId id="292" r:id="rId34"/>
    <p:sldId id="293" r:id="rId35"/>
    <p:sldId id="294" r:id="rId36"/>
    <p:sldId id="295" r:id="rId37"/>
    <p:sldId id="296" r:id="rId38"/>
    <p:sldId id="297" r:id="rId39"/>
    <p:sldId id="298" r:id="rId40"/>
    <p:sldId id="299" r:id="rId41"/>
    <p:sldId id="300" r:id="rId42"/>
    <p:sldId id="301" r:id="rId43"/>
    <p:sldId id="303" r:id="rId44"/>
    <p:sldId id="304" r:id="rId45"/>
    <p:sldId id="313" r:id="rId46"/>
    <p:sldId id="306" r:id="rId47"/>
    <p:sldId id="307" r:id="rId48"/>
    <p:sldId id="308" r:id="rId49"/>
    <p:sldId id="309" r:id="rId50"/>
    <p:sldId id="310" r:id="rId51"/>
    <p:sldId id="311" r:id="rId52"/>
    <p:sldId id="312" r:id="rId53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2" d="100"/>
          <a:sy n="82" d="100"/>
        </p:scale>
        <p:origin x="24" y="3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55DA86-F082-4723-A5DD-FF863260B292}" type="datetimeFigureOut">
              <a:rPr lang="en-SG" smtClean="0"/>
              <a:t>12/11/2017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56F14C-733D-4E46-9605-37ED1C032F1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1851598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t">
              <a:spcBef>
                <a:spcPts val="0"/>
              </a:spcBef>
              <a:spcAft>
                <a:spcPts val="0"/>
              </a:spcAft>
            </a:pPr>
            <a:r>
              <a:rPr lang="en-SG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What is the predicted contract pricing details?</a:t>
            </a:r>
            <a:endParaRPr lang="en-SG" sz="1200" dirty="0">
              <a:effectLst/>
            </a:endParaRPr>
          </a:p>
          <a:p>
            <a:pPr rtl="0" fontAlgn="t">
              <a:spcBef>
                <a:spcPts val="0"/>
              </a:spcBef>
              <a:spcAft>
                <a:spcPts val="0"/>
              </a:spcAft>
            </a:pPr>
            <a:r>
              <a:rPr lang="en-SG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(Because details is priced to be for highest success rate. If price is too high, </a:t>
            </a:r>
            <a:br>
              <a:rPr lang="en-SG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lang="en-SG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intelligent sourcing will not recommend them as supplier)</a:t>
            </a:r>
            <a:endParaRPr lang="en-SG" sz="1200" dirty="0">
              <a:effectLst/>
            </a:endParaRPr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56F14C-733D-4E46-9605-37ED1C032F13}" type="slidenum">
              <a:rPr lang="en-SG" smtClean="0"/>
              <a:t>49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5789945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t">
              <a:spcBef>
                <a:spcPts val="0"/>
              </a:spcBef>
              <a:spcAft>
                <a:spcPts val="0"/>
              </a:spcAft>
            </a:pPr>
            <a:r>
              <a:rPr lang="en-SG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What is the predicted contract pricing details?</a:t>
            </a:r>
            <a:endParaRPr lang="en-SG" sz="1200" dirty="0">
              <a:effectLst/>
            </a:endParaRPr>
          </a:p>
          <a:p>
            <a:pPr rtl="0" fontAlgn="t">
              <a:spcBef>
                <a:spcPts val="0"/>
              </a:spcBef>
              <a:spcAft>
                <a:spcPts val="0"/>
              </a:spcAft>
            </a:pPr>
            <a:r>
              <a:rPr lang="en-SG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(Because details is priced to be for highest success rate. If price is too high, </a:t>
            </a:r>
            <a:br>
              <a:rPr lang="en-SG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lang="en-SG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intelligent sourcing will not recommend them as supplier)</a:t>
            </a:r>
            <a:endParaRPr lang="en-SG" sz="1200" dirty="0">
              <a:effectLst/>
            </a:endParaRPr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56F14C-733D-4E46-9605-37ED1C032F13}" type="slidenum">
              <a:rPr lang="en-SG" smtClean="0"/>
              <a:t>50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9909628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t">
              <a:spcBef>
                <a:spcPts val="0"/>
              </a:spcBef>
              <a:spcAft>
                <a:spcPts val="0"/>
              </a:spcAft>
            </a:pPr>
            <a:r>
              <a:rPr lang="en-SG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What is the predicted contract pricing details?</a:t>
            </a:r>
            <a:endParaRPr lang="en-SG" sz="1200" dirty="0">
              <a:effectLst/>
            </a:endParaRPr>
          </a:p>
          <a:p>
            <a:pPr rtl="0" fontAlgn="t">
              <a:spcBef>
                <a:spcPts val="0"/>
              </a:spcBef>
              <a:spcAft>
                <a:spcPts val="0"/>
              </a:spcAft>
            </a:pPr>
            <a:r>
              <a:rPr lang="en-SG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(Because details is priced to be for highest success rate. If price is too high, </a:t>
            </a:r>
            <a:br>
              <a:rPr lang="en-SG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lang="en-SG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intelligent sourcing will not recommend them as supplier)</a:t>
            </a:r>
            <a:endParaRPr lang="en-SG" sz="1200" dirty="0">
              <a:effectLst/>
            </a:endParaRPr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56F14C-733D-4E46-9605-37ED1C032F13}" type="slidenum">
              <a:rPr lang="en-SG" smtClean="0"/>
              <a:t>51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05634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5951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2215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827806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4.wdp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699542"/>
            <a:ext cx="9144000" cy="2304256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69000"/>
                </a:schemeClr>
              </a:gs>
              <a:gs pos="50000">
                <a:schemeClr val="bg1">
                  <a:alpha val="25000"/>
                </a:schemeClr>
              </a:gs>
              <a:gs pos="100000">
                <a:schemeClr val="bg1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"/>
          <p:cNvSpPr txBox="1">
            <a:spLocks noChangeArrowheads="1"/>
          </p:cNvSpPr>
          <p:nvPr/>
        </p:nvSpPr>
        <p:spPr bwMode="auto">
          <a:xfrm>
            <a:off x="3275856" y="987574"/>
            <a:ext cx="5436096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/>
            <a:r>
              <a:rPr lang="en-US" altLang="ko-KR" sz="4000" b="1" dirty="0" err="1">
                <a:solidFill>
                  <a:schemeClr val="tx2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iLIP</a:t>
            </a:r>
            <a:r>
              <a:rPr lang="en-US" altLang="ko-KR" sz="4000" b="1" dirty="0">
                <a:solidFill>
                  <a:schemeClr val="tx2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 – Efficient PR-PO Processing</a:t>
            </a:r>
          </a:p>
        </p:txBody>
      </p:sp>
      <p:sp>
        <p:nvSpPr>
          <p:cNvPr id="13" name="TextBox 1"/>
          <p:cNvSpPr txBox="1">
            <a:spLocks noChangeArrowheads="1"/>
          </p:cNvSpPr>
          <p:nvPr/>
        </p:nvSpPr>
        <p:spPr bwMode="auto">
          <a:xfrm>
            <a:off x="3563888" y="4525203"/>
            <a:ext cx="5544616" cy="276999"/>
          </a:xfrm>
          <a:prstGeom prst="rect">
            <a:avLst/>
          </a:prstGeom>
          <a:solidFill>
            <a:schemeClr val="bg1">
              <a:alpha val="56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/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EQUIPO TRES – </a:t>
            </a:r>
            <a:r>
              <a:rPr lang="en-US" altLang="ko-KR" sz="12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Zhi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 Tao, Jorden, </a:t>
            </a:r>
            <a:r>
              <a:rPr lang="en-US" altLang="ko-KR" sz="12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Amalina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, Hong Yuan, Anmol, </a:t>
            </a:r>
            <a:r>
              <a:rPr lang="en-US" altLang="ko-KR" sz="12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Weikun</a:t>
            </a:r>
            <a:endParaRPr lang="en-US" altLang="ko-KR" sz="1400" b="1" dirty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ea typeface="맑은 고딕" pitchFamily="50" charset="-127"/>
              <a:cs typeface="Arial" pitchFamily="34" charset="0"/>
            </a:endParaRPr>
          </a:p>
        </p:txBody>
      </p:sp>
      <p:pic>
        <p:nvPicPr>
          <p:cNvPr id="2" name="Luis Fonsi - Despacito (Instrumental) (feat. Daddy Yankee)">
            <a:hlinkClick r:id="" action="ppaction://media"/>
            <a:extLst>
              <a:ext uri="{FF2B5EF4-FFF2-40B4-BE49-F238E27FC236}">
                <a16:creationId xmlns:a16="http://schemas.microsoft.com/office/drawing/2014/main" id="{C8BF2A60-22A0-4C0F-9718-07FA2F46044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612576" y="4948014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217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870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9512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CF4FA78-808C-4242-944C-116F6F0B2A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536" y="53211"/>
            <a:ext cx="8748464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ko-KR" sz="3600" b="1" dirty="0">
                <a:solidFill>
                  <a:schemeClr val="tx2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Performance Targets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0D4171F-9957-47EA-9635-AA97F52257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524472"/>
              </p:ext>
            </p:extLst>
          </p:nvPr>
        </p:nvGraphicFramePr>
        <p:xfrm>
          <a:off x="35496" y="1203598"/>
          <a:ext cx="9108504" cy="3939902"/>
        </p:xfrm>
        <a:graphic>
          <a:graphicData uri="http://schemas.openxmlformats.org/drawingml/2006/table">
            <a:tbl>
              <a:tblPr>
                <a:tableStyleId>{69C7853C-536D-4A76-A0AE-DD22124D55A5}</a:tableStyleId>
              </a:tblPr>
              <a:tblGrid>
                <a:gridCol w="4554252">
                  <a:extLst>
                    <a:ext uri="{9D8B030D-6E8A-4147-A177-3AD203B41FA5}">
                      <a16:colId xmlns:a16="http://schemas.microsoft.com/office/drawing/2014/main" val="3273834583"/>
                    </a:ext>
                  </a:extLst>
                </a:gridCol>
                <a:gridCol w="4554252">
                  <a:extLst>
                    <a:ext uri="{9D8B030D-6E8A-4147-A177-3AD203B41FA5}">
                      <a16:colId xmlns:a16="http://schemas.microsoft.com/office/drawing/2014/main" val="2781949940"/>
                    </a:ext>
                  </a:extLst>
                </a:gridCol>
              </a:tblGrid>
              <a:tr h="900068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600" b="1" u="none" strike="noStrike" dirty="0">
                          <a:effectLst/>
                        </a:rPr>
                        <a:t>Process Performance Targets</a:t>
                      </a:r>
                      <a:endParaRPr lang="en-SG" sz="1600" b="1" dirty="0">
                        <a:effectLst/>
                      </a:endParaRPr>
                    </a:p>
                    <a:p>
                      <a:pPr fontAlgn="t"/>
                      <a:br>
                        <a:rPr lang="en-SG" sz="1600" b="1" dirty="0">
                          <a:effectLst/>
                        </a:rPr>
                      </a:br>
                      <a:endParaRPr lang="en-SG" sz="1600" b="1" dirty="0">
                        <a:effectLst/>
                      </a:endParaRPr>
                    </a:p>
                  </a:txBody>
                  <a:tcPr marL="50344" marR="50344" marT="50344" marB="50344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600" b="1" u="none" strike="noStrike" dirty="0">
                          <a:effectLst/>
                        </a:rPr>
                        <a:t>Metrics</a:t>
                      </a:r>
                      <a:endParaRPr lang="en-SG" sz="1600" b="1" dirty="0">
                        <a:effectLst/>
                      </a:endParaRPr>
                    </a:p>
                    <a:p>
                      <a:pPr fontAlgn="t"/>
                      <a:br>
                        <a:rPr lang="en-SG" sz="1600" b="1" dirty="0">
                          <a:effectLst/>
                        </a:rPr>
                      </a:br>
                      <a:endParaRPr lang="en-SG" sz="1600" b="1" dirty="0">
                        <a:effectLst/>
                      </a:endParaRPr>
                    </a:p>
                  </a:txBody>
                  <a:tcPr marL="50344" marR="50344" marT="50344" marB="50344"/>
                </a:tc>
                <a:extLst>
                  <a:ext uri="{0D108BD9-81ED-4DB2-BD59-A6C34878D82A}">
                    <a16:rowId xmlns:a16="http://schemas.microsoft.com/office/drawing/2014/main" val="691151869"/>
                  </a:ext>
                </a:extLst>
              </a:tr>
              <a:tr h="834137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100" u="none" strike="noStrike" dirty="0">
                          <a:effectLst/>
                        </a:rPr>
                        <a:t>1.To increase overall efficiency by reducing the process duration for the PR-to-PO sub-process by at least 50%</a:t>
                      </a:r>
                      <a:endParaRPr lang="en-SG" sz="1100" dirty="0">
                        <a:effectLst/>
                      </a:endParaRPr>
                    </a:p>
                    <a:p>
                      <a:pPr fontAlgn="t"/>
                      <a:br>
                        <a:rPr lang="en-SG" sz="1100" dirty="0">
                          <a:effectLst/>
                        </a:rPr>
                      </a:br>
                      <a:endParaRPr lang="en-SG" sz="1100" dirty="0">
                        <a:effectLst/>
                      </a:endParaRPr>
                    </a:p>
                  </a:txBody>
                  <a:tcPr marL="50344" marR="50344" marT="50344" marB="50344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100" u="none" strike="noStrike" dirty="0">
                          <a:effectLst/>
                        </a:rPr>
                        <a:t>Weighted average duration for each individual path</a:t>
                      </a:r>
                      <a:endParaRPr lang="en-SG" sz="1100" dirty="0">
                        <a:effectLst/>
                      </a:endParaRPr>
                    </a:p>
                    <a:p>
                      <a:pPr fontAlgn="t"/>
                      <a:br>
                        <a:rPr lang="en-SG" sz="1100" dirty="0">
                          <a:effectLst/>
                        </a:rPr>
                      </a:br>
                      <a:endParaRPr lang="en-SG" sz="1100" dirty="0">
                        <a:effectLst/>
                      </a:endParaRPr>
                    </a:p>
                  </a:txBody>
                  <a:tcPr marL="50344" marR="50344" marT="50344" marB="50344"/>
                </a:tc>
                <a:extLst>
                  <a:ext uri="{0D108BD9-81ED-4DB2-BD59-A6C34878D82A}">
                    <a16:rowId xmlns:a16="http://schemas.microsoft.com/office/drawing/2014/main" val="577039884"/>
                  </a:ext>
                </a:extLst>
              </a:tr>
              <a:tr h="834137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100" u="none" strike="noStrike" dirty="0">
                          <a:effectLst/>
                        </a:rPr>
                        <a:t>2. To reduce the overall cost of a PR-to-PO sub-process by at least 50%</a:t>
                      </a:r>
                      <a:endParaRPr lang="en-SG" sz="1100" dirty="0">
                        <a:effectLst/>
                      </a:endParaRPr>
                    </a:p>
                    <a:p>
                      <a:pPr fontAlgn="t"/>
                      <a:br>
                        <a:rPr lang="en-SG" sz="1100" dirty="0">
                          <a:effectLst/>
                        </a:rPr>
                      </a:br>
                      <a:endParaRPr lang="en-SG" sz="1100" dirty="0">
                        <a:effectLst/>
                      </a:endParaRPr>
                    </a:p>
                  </a:txBody>
                  <a:tcPr marL="50344" marR="50344" marT="50344" marB="50344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100" u="none" strike="noStrike" dirty="0">
                          <a:effectLst/>
                        </a:rPr>
                        <a:t>Weighted average cost of PR-to-PO request for each individual path</a:t>
                      </a:r>
                      <a:endParaRPr lang="en-SG" sz="1100" dirty="0">
                        <a:effectLst/>
                      </a:endParaRPr>
                    </a:p>
                    <a:p>
                      <a:pPr fontAlgn="t"/>
                      <a:br>
                        <a:rPr lang="en-SG" sz="1100" dirty="0">
                          <a:effectLst/>
                        </a:rPr>
                      </a:br>
                      <a:endParaRPr lang="en-SG" sz="1100" dirty="0">
                        <a:effectLst/>
                      </a:endParaRPr>
                    </a:p>
                  </a:txBody>
                  <a:tcPr marL="50344" marR="50344" marT="50344" marB="50344"/>
                </a:tc>
                <a:extLst>
                  <a:ext uri="{0D108BD9-81ED-4DB2-BD59-A6C34878D82A}">
                    <a16:rowId xmlns:a16="http://schemas.microsoft.com/office/drawing/2014/main" val="1098460647"/>
                  </a:ext>
                </a:extLst>
              </a:tr>
              <a:tr h="718733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100" u="none" strike="noStrike">
                          <a:effectLst/>
                        </a:rPr>
                        <a:t>3. Remove identified bottlenecks</a:t>
                      </a:r>
                      <a:endParaRPr lang="en-SG" sz="1100">
                        <a:effectLst/>
                      </a:endParaRPr>
                    </a:p>
                    <a:p>
                      <a:pPr fontAlgn="t"/>
                      <a:br>
                        <a:rPr lang="en-SG" sz="1100">
                          <a:effectLst/>
                        </a:rPr>
                      </a:br>
                      <a:endParaRPr lang="en-SG" sz="1100">
                        <a:effectLst/>
                      </a:endParaRPr>
                    </a:p>
                  </a:txBody>
                  <a:tcPr marL="50344" marR="50344" marT="50344" marB="50344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100" u="none" strike="noStrike">
                          <a:effectLst/>
                        </a:rPr>
                        <a:t>Number of bottlenecks and the delays caused by each of them</a:t>
                      </a:r>
                      <a:endParaRPr lang="en-SG" sz="1100">
                        <a:effectLst/>
                      </a:endParaRPr>
                    </a:p>
                    <a:p>
                      <a:pPr fontAlgn="t"/>
                      <a:br>
                        <a:rPr lang="en-SG" sz="1100">
                          <a:effectLst/>
                        </a:rPr>
                      </a:br>
                      <a:endParaRPr lang="en-SG" sz="1100">
                        <a:effectLst/>
                      </a:endParaRPr>
                    </a:p>
                  </a:txBody>
                  <a:tcPr marL="50344" marR="50344" marT="50344" marB="50344"/>
                </a:tc>
                <a:extLst>
                  <a:ext uri="{0D108BD9-81ED-4DB2-BD59-A6C34878D82A}">
                    <a16:rowId xmlns:a16="http://schemas.microsoft.com/office/drawing/2014/main" val="3732294819"/>
                  </a:ext>
                </a:extLst>
              </a:tr>
              <a:tr h="652827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100" u="none" strike="noStrike">
                          <a:effectLst/>
                        </a:rPr>
                        <a:t>4, Reduce manual activities</a:t>
                      </a:r>
                      <a:endParaRPr lang="en-SG" sz="1100">
                        <a:effectLst/>
                      </a:endParaRPr>
                    </a:p>
                    <a:p>
                      <a:pPr fontAlgn="t"/>
                      <a:br>
                        <a:rPr lang="en-SG" sz="1100">
                          <a:effectLst/>
                        </a:rPr>
                      </a:br>
                      <a:endParaRPr lang="en-SG" sz="1100">
                        <a:effectLst/>
                      </a:endParaRPr>
                    </a:p>
                  </a:txBody>
                  <a:tcPr marL="50344" marR="50344" marT="50344" marB="50344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100" u="none" strike="noStrike" dirty="0">
                          <a:effectLst/>
                        </a:rPr>
                        <a:t>Number of manual activities</a:t>
                      </a:r>
                      <a:endParaRPr lang="en-SG" sz="1100" dirty="0">
                        <a:effectLst/>
                      </a:endParaRPr>
                    </a:p>
                    <a:p>
                      <a:pPr fontAlgn="t"/>
                      <a:br>
                        <a:rPr lang="en-SG" sz="1100" dirty="0">
                          <a:effectLst/>
                        </a:rPr>
                      </a:br>
                      <a:endParaRPr lang="en-SG" sz="1100" dirty="0">
                        <a:effectLst/>
                      </a:endParaRPr>
                    </a:p>
                  </a:txBody>
                  <a:tcPr marL="50344" marR="50344" marT="50344" marB="50344"/>
                </a:tc>
                <a:extLst>
                  <a:ext uri="{0D108BD9-81ED-4DB2-BD59-A6C34878D82A}">
                    <a16:rowId xmlns:a16="http://schemas.microsoft.com/office/drawing/2014/main" val="3093202634"/>
                  </a:ext>
                </a:extLst>
              </a:tr>
            </a:tbl>
          </a:graphicData>
        </a:graphic>
      </p:graphicFrame>
      <p:sp>
        <p:nvSpPr>
          <p:cNvPr id="7" name="Rectangle 2">
            <a:extLst>
              <a:ext uri="{FF2B5EF4-FFF2-40B4-BE49-F238E27FC236}">
                <a16:creationId xmlns:a16="http://schemas.microsoft.com/office/drawing/2014/main" id="{7C84D958-D85F-4770-8590-40259A731B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59063" y="133985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821563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CF4FA78-808C-4242-944C-116F6F0B2A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536" y="53211"/>
            <a:ext cx="8748464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ko-KR" sz="3600" b="1" dirty="0">
                <a:solidFill>
                  <a:schemeClr val="tx2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Static Analysis: As-Is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7BDD7E-C1EC-483C-B1E6-3ABEEB9D63BE}"/>
              </a:ext>
            </a:extLst>
          </p:cNvPr>
          <p:cNvSpPr txBox="1"/>
          <p:nvPr/>
        </p:nvSpPr>
        <p:spPr>
          <a:xfrm>
            <a:off x="395536" y="1131590"/>
            <a:ext cx="8568952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u="sng" dirty="0">
                <a:solidFill>
                  <a:schemeClr val="accent3">
                    <a:lumMod val="50000"/>
                  </a:schemeClr>
                </a:solidFill>
              </a:rPr>
              <a:t>Main Issue Identified</a:t>
            </a:r>
            <a:endParaRPr lang="en-SG" dirty="0">
              <a:solidFill>
                <a:schemeClr val="accent3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b="1" dirty="0">
                <a:solidFill>
                  <a:schemeClr val="accent3">
                    <a:lumMod val="50000"/>
                  </a:schemeClr>
                </a:solidFill>
              </a:rPr>
              <a:t>Several manual activities </a:t>
            </a:r>
            <a:r>
              <a:rPr lang="en-SG" dirty="0">
                <a:solidFill>
                  <a:schemeClr val="accent3">
                    <a:lumMod val="50000"/>
                  </a:schemeClr>
                </a:solidFill>
                <a:sym typeface="Wingdings" panose="05000000000000000000" pitchFamily="2" charset="2"/>
              </a:rPr>
              <a:t></a:t>
            </a:r>
            <a:r>
              <a:rPr lang="en-SG" dirty="0">
                <a:solidFill>
                  <a:schemeClr val="accent3">
                    <a:lumMod val="50000"/>
                  </a:schemeClr>
                </a:solidFill>
              </a:rPr>
              <a:t> Inefficient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SG" dirty="0">
                <a:solidFill>
                  <a:schemeClr val="accent3">
                    <a:lumMod val="50000"/>
                  </a:schemeClr>
                </a:solidFill>
              </a:rPr>
              <a:t>PA has to decipher the handwritten hardcopy purchase requisition form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SG" dirty="0">
              <a:solidFill>
                <a:schemeClr val="accent3">
                  <a:lumMod val="50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SG" dirty="0">
                <a:solidFill>
                  <a:schemeClr val="accent3">
                    <a:lumMod val="50000"/>
                  </a:schemeClr>
                </a:solidFill>
              </a:rPr>
              <a:t>Manually input the requested item into the PWS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SG" dirty="0">
              <a:solidFill>
                <a:schemeClr val="accent3">
                  <a:lumMod val="50000"/>
                </a:schemeClr>
              </a:solidFill>
            </a:endParaRP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n-SG" dirty="0">
                <a:solidFill>
                  <a:schemeClr val="accent3">
                    <a:lumMod val="50000"/>
                  </a:schemeClr>
                </a:solidFill>
              </a:rPr>
              <a:t>Manually search for one-time agreement suppliers </a:t>
            </a: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endParaRPr lang="en-SG" dirty="0">
              <a:solidFill>
                <a:schemeClr val="accent3">
                  <a:lumMod val="50000"/>
                </a:schemeClr>
              </a:solidFill>
            </a:endParaRP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n-SG" dirty="0">
                <a:solidFill>
                  <a:schemeClr val="accent3">
                    <a:lumMod val="50000"/>
                  </a:schemeClr>
                </a:solidFill>
              </a:rPr>
              <a:t>PB has to manually check for hardcopy contracts</a:t>
            </a:r>
          </a:p>
          <a:p>
            <a:br>
              <a:rPr lang="en-SG" dirty="0">
                <a:solidFill>
                  <a:schemeClr val="accent3">
                    <a:lumMod val="50000"/>
                  </a:schemeClr>
                </a:solidFill>
              </a:rPr>
            </a:br>
            <a:r>
              <a:rPr lang="en-SG" u="sng" dirty="0">
                <a:solidFill>
                  <a:schemeClr val="accent3">
                    <a:lumMod val="50000"/>
                  </a:schemeClr>
                </a:solidFill>
              </a:rPr>
              <a:t>Root Causes</a:t>
            </a:r>
            <a:r>
              <a:rPr lang="en-SG" dirty="0">
                <a:solidFill>
                  <a:schemeClr val="accent3">
                    <a:lumMod val="50000"/>
                  </a:schemeClr>
                </a:solidFill>
              </a:rPr>
              <a:t> </a:t>
            </a:r>
          </a:p>
          <a:p>
            <a:pPr fontAlgn="base"/>
            <a:r>
              <a:rPr lang="en-SG" b="1" dirty="0">
                <a:solidFill>
                  <a:schemeClr val="accent3">
                    <a:lumMod val="50000"/>
                  </a:schemeClr>
                </a:solidFill>
              </a:rPr>
              <a:t>Paper-based system</a:t>
            </a:r>
            <a:endParaRPr lang="en-SG" dirty="0">
              <a:solidFill>
                <a:schemeClr val="accent3">
                  <a:lumMod val="50000"/>
                </a:schemeClr>
              </a:solidFill>
            </a:endParaRPr>
          </a:p>
          <a:p>
            <a:pPr fontAlgn="base"/>
            <a:r>
              <a:rPr lang="en-SG" b="1" dirty="0">
                <a:solidFill>
                  <a:schemeClr val="accent3">
                    <a:lumMod val="50000"/>
                  </a:schemeClr>
                </a:solidFill>
              </a:rPr>
              <a:t>Lack of system integration</a:t>
            </a:r>
            <a:endParaRPr lang="en-SG" dirty="0">
              <a:solidFill>
                <a:schemeClr val="accent3">
                  <a:lumMod val="50000"/>
                </a:schemeClr>
              </a:solidFill>
            </a:endParaRPr>
          </a:p>
        </p:txBody>
      </p:sp>
      <p:pic>
        <p:nvPicPr>
          <p:cNvPr id="6" name="Picture 6" descr="Image result for coconut">
            <a:extLst>
              <a:ext uri="{FF2B5EF4-FFF2-40B4-BE49-F238E27FC236}">
                <a16:creationId xmlns:a16="http://schemas.microsoft.com/office/drawing/2014/main" id="{54BB3270-6C39-40E2-B462-50FC5BA001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2554" y="3776464"/>
            <a:ext cx="2050554" cy="1367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908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CF4FA78-808C-4242-944C-116F6F0B2A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536" y="53211"/>
            <a:ext cx="8748464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ko-KR" sz="3600" b="1" dirty="0">
                <a:solidFill>
                  <a:schemeClr val="tx2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Dynamic Analysis: As-Is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7BDD7E-C1EC-483C-B1E6-3ABEEB9D63BE}"/>
              </a:ext>
            </a:extLst>
          </p:cNvPr>
          <p:cNvSpPr txBox="1"/>
          <p:nvPr/>
        </p:nvSpPr>
        <p:spPr>
          <a:xfrm>
            <a:off x="395536" y="1131590"/>
            <a:ext cx="856895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u="sng" dirty="0">
                <a:solidFill>
                  <a:schemeClr val="accent3">
                    <a:lumMod val="50000"/>
                  </a:schemeClr>
                </a:solidFill>
              </a:rPr>
              <a:t>Path Analysis</a:t>
            </a:r>
            <a:endParaRPr lang="en-SG" dirty="0">
              <a:solidFill>
                <a:schemeClr val="accent3">
                  <a:lumMod val="50000"/>
                </a:schemeClr>
              </a:solidFill>
            </a:endParaRP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SG" b="1" dirty="0">
                <a:solidFill>
                  <a:schemeClr val="accent3">
                    <a:lumMod val="50000"/>
                  </a:schemeClr>
                </a:solidFill>
              </a:rPr>
              <a:t>8 different paths with 2 different end points</a:t>
            </a:r>
            <a:endParaRPr lang="en-SG" dirty="0">
              <a:solidFill>
                <a:schemeClr val="accent3">
                  <a:lumMod val="50000"/>
                </a:schemeClr>
              </a:solidFill>
            </a:endParaRP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SG" dirty="0">
                <a:solidFill>
                  <a:schemeClr val="accent3">
                    <a:lumMod val="50000"/>
                  </a:schemeClr>
                </a:solidFill>
              </a:rPr>
              <a:t>Estimated weighted average </a:t>
            </a:r>
            <a:r>
              <a:rPr lang="en-SG" b="1" dirty="0">
                <a:solidFill>
                  <a:schemeClr val="accent3">
                    <a:lumMod val="50000"/>
                  </a:schemeClr>
                </a:solidFill>
              </a:rPr>
              <a:t>duration: 2557.76 mins (42 hrs 38 mins)</a:t>
            </a:r>
            <a:endParaRPr lang="en-SG" dirty="0">
              <a:solidFill>
                <a:schemeClr val="accent3">
                  <a:lumMod val="50000"/>
                </a:schemeClr>
              </a:solidFill>
            </a:endParaRP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SG" dirty="0">
                <a:solidFill>
                  <a:schemeClr val="accent3">
                    <a:lumMod val="50000"/>
                  </a:schemeClr>
                </a:solidFill>
              </a:rPr>
              <a:t>Estimated weighted average </a:t>
            </a:r>
            <a:r>
              <a:rPr lang="en-SG" b="1" dirty="0">
                <a:solidFill>
                  <a:schemeClr val="accent3">
                    <a:lumMod val="50000"/>
                  </a:schemeClr>
                </a:solidFill>
              </a:rPr>
              <a:t>cost: $171.96</a:t>
            </a:r>
          </a:p>
          <a:p>
            <a:pPr fontAlgn="base"/>
            <a:br>
              <a:rPr lang="en-SG" dirty="0">
                <a:solidFill>
                  <a:schemeClr val="accent3">
                    <a:lumMod val="50000"/>
                  </a:schemeClr>
                </a:solidFill>
              </a:rPr>
            </a:br>
            <a:r>
              <a:rPr lang="en-SG" b="1" dirty="0">
                <a:solidFill>
                  <a:schemeClr val="accent3">
                    <a:lumMod val="50000"/>
                  </a:schemeClr>
                </a:solidFill>
              </a:rPr>
              <a:t>Most Occurring Path - Path 1</a:t>
            </a:r>
          </a:p>
          <a:p>
            <a:pPr marL="285750" indent="-285750" fontAlgn="base">
              <a:buFont typeface="Wingdings" panose="05000000000000000000" pitchFamily="2" charset="2"/>
              <a:buChar char="Ø"/>
            </a:pPr>
            <a:r>
              <a:rPr lang="en-SG" dirty="0">
                <a:solidFill>
                  <a:schemeClr val="accent3">
                    <a:lumMod val="50000"/>
                  </a:schemeClr>
                </a:solidFill>
              </a:rPr>
              <a:t>Existing contracts meet the required delivery date</a:t>
            </a:r>
          </a:p>
          <a:p>
            <a:pPr marL="285750" indent="-285750" fontAlgn="base">
              <a:buFont typeface="Wingdings" panose="05000000000000000000" pitchFamily="2" charset="2"/>
              <a:buChar char="Ø"/>
            </a:pPr>
            <a:r>
              <a:rPr lang="en-SG" dirty="0">
                <a:solidFill>
                  <a:schemeClr val="accent3">
                    <a:lumMod val="50000"/>
                  </a:schemeClr>
                </a:solidFill>
              </a:rPr>
              <a:t>Stock availability check tallies</a:t>
            </a:r>
          </a:p>
          <a:p>
            <a:pPr fontAlgn="base"/>
            <a:endParaRPr lang="en-SG" dirty="0">
              <a:solidFill>
                <a:schemeClr val="accent3">
                  <a:lumMod val="50000"/>
                </a:schemeClr>
              </a:solidFill>
            </a:endParaRP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SG" dirty="0">
                <a:solidFill>
                  <a:schemeClr val="accent3">
                    <a:lumMod val="50000"/>
                  </a:schemeClr>
                </a:solidFill>
              </a:rPr>
              <a:t>Distribution of 48% 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SG" dirty="0">
                <a:solidFill>
                  <a:schemeClr val="accent3">
                    <a:lumMod val="50000"/>
                  </a:schemeClr>
                </a:solidFill>
              </a:rPr>
              <a:t>Average duration: 2774 minutes over 5 days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SG" dirty="0">
                <a:solidFill>
                  <a:schemeClr val="accent3">
                    <a:lumMod val="50000"/>
                  </a:schemeClr>
                </a:solidFill>
              </a:rPr>
              <a:t>Average cost: $174.38</a:t>
            </a:r>
          </a:p>
        </p:txBody>
      </p:sp>
      <p:pic>
        <p:nvPicPr>
          <p:cNvPr id="6" name="Picture 6" descr="Image result for coconut">
            <a:extLst>
              <a:ext uri="{FF2B5EF4-FFF2-40B4-BE49-F238E27FC236}">
                <a16:creationId xmlns:a16="http://schemas.microsoft.com/office/drawing/2014/main" id="{937EC0B1-D89E-437A-B4D6-4426709974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2554" y="3776464"/>
            <a:ext cx="2050554" cy="1367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5499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CF4FA78-808C-4242-944C-116F6F0B2A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536" y="53211"/>
            <a:ext cx="8748464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ko-KR" sz="3600" b="1" dirty="0">
                <a:solidFill>
                  <a:schemeClr val="tx2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Dynamic Analysis: As-Is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7BDD7E-C1EC-483C-B1E6-3ABEEB9D63BE}"/>
              </a:ext>
            </a:extLst>
          </p:cNvPr>
          <p:cNvSpPr txBox="1"/>
          <p:nvPr/>
        </p:nvSpPr>
        <p:spPr>
          <a:xfrm>
            <a:off x="395536" y="1131590"/>
            <a:ext cx="856895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u="sng" dirty="0">
                <a:solidFill>
                  <a:schemeClr val="accent3">
                    <a:lumMod val="50000"/>
                  </a:schemeClr>
                </a:solidFill>
              </a:rPr>
              <a:t>Path Analysis</a:t>
            </a:r>
            <a:endParaRPr lang="en-SG" dirty="0">
              <a:solidFill>
                <a:schemeClr val="accent3">
                  <a:lumMod val="50000"/>
                </a:schemeClr>
              </a:solidFill>
            </a:endParaRP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SG" b="1" dirty="0">
                <a:solidFill>
                  <a:schemeClr val="accent3">
                    <a:lumMod val="50000"/>
                  </a:schemeClr>
                </a:solidFill>
              </a:rPr>
              <a:t>8 different paths with 2 different end points</a:t>
            </a:r>
            <a:endParaRPr lang="en-SG" dirty="0">
              <a:solidFill>
                <a:schemeClr val="accent3">
                  <a:lumMod val="50000"/>
                </a:schemeClr>
              </a:solidFill>
            </a:endParaRP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SG" dirty="0">
                <a:solidFill>
                  <a:schemeClr val="accent3">
                    <a:lumMod val="50000"/>
                  </a:schemeClr>
                </a:solidFill>
              </a:rPr>
              <a:t>Estimated weighted average </a:t>
            </a:r>
            <a:r>
              <a:rPr lang="en-SG" b="1" dirty="0">
                <a:solidFill>
                  <a:schemeClr val="accent3">
                    <a:lumMod val="50000"/>
                  </a:schemeClr>
                </a:solidFill>
              </a:rPr>
              <a:t>duration: 2557.76 mins (42 hrs 38 mins)</a:t>
            </a:r>
            <a:endParaRPr lang="en-SG" dirty="0">
              <a:solidFill>
                <a:schemeClr val="accent3">
                  <a:lumMod val="50000"/>
                </a:schemeClr>
              </a:solidFill>
            </a:endParaRP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SG" dirty="0">
                <a:solidFill>
                  <a:schemeClr val="accent3">
                    <a:lumMod val="50000"/>
                  </a:schemeClr>
                </a:solidFill>
              </a:rPr>
              <a:t>Estimated weighted average </a:t>
            </a:r>
            <a:r>
              <a:rPr lang="en-SG" b="1" dirty="0">
                <a:solidFill>
                  <a:schemeClr val="accent3">
                    <a:lumMod val="50000"/>
                  </a:schemeClr>
                </a:solidFill>
              </a:rPr>
              <a:t>cost: $171.96</a:t>
            </a:r>
          </a:p>
          <a:p>
            <a:pPr fontAlgn="base"/>
            <a:br>
              <a:rPr lang="en-SG" dirty="0">
                <a:solidFill>
                  <a:schemeClr val="accent3">
                    <a:lumMod val="50000"/>
                  </a:schemeClr>
                </a:solidFill>
              </a:rPr>
            </a:br>
            <a:r>
              <a:rPr lang="en-SG" b="1" dirty="0">
                <a:solidFill>
                  <a:schemeClr val="accent3">
                    <a:lumMod val="50000"/>
                  </a:schemeClr>
                </a:solidFill>
              </a:rPr>
              <a:t>Most Occurring Path - Path 2</a:t>
            </a:r>
            <a:endParaRPr lang="en-SG" dirty="0">
              <a:solidFill>
                <a:schemeClr val="accent3">
                  <a:lumMod val="50000"/>
                </a:schemeClr>
              </a:solidFill>
            </a:endParaRPr>
          </a:p>
          <a:p>
            <a:pPr marL="285750" indent="-285750" fontAlgn="base">
              <a:buFont typeface="Wingdings" panose="05000000000000000000" pitchFamily="2" charset="2"/>
              <a:buChar char="Ø"/>
            </a:pPr>
            <a:r>
              <a:rPr lang="en-SG" dirty="0">
                <a:solidFill>
                  <a:schemeClr val="accent3">
                    <a:lumMod val="50000"/>
                  </a:schemeClr>
                </a:solidFill>
              </a:rPr>
              <a:t>Existing contracts meet the required delivery</a:t>
            </a:r>
          </a:p>
          <a:p>
            <a:pPr marL="285750" indent="-285750" fontAlgn="base">
              <a:buFont typeface="Wingdings" panose="05000000000000000000" pitchFamily="2" charset="2"/>
              <a:buChar char="Ø"/>
            </a:pPr>
            <a:r>
              <a:rPr lang="en-SG" dirty="0">
                <a:solidFill>
                  <a:schemeClr val="accent3">
                    <a:lumMod val="50000"/>
                  </a:schemeClr>
                </a:solidFill>
              </a:rPr>
              <a:t>Stock availability check does not tally</a:t>
            </a:r>
          </a:p>
          <a:p>
            <a:pPr fontAlgn="base"/>
            <a:endParaRPr lang="en-SG" dirty="0">
              <a:solidFill>
                <a:schemeClr val="accent3">
                  <a:lumMod val="50000"/>
                </a:schemeClr>
              </a:solidFill>
            </a:endParaRP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SG" dirty="0">
                <a:solidFill>
                  <a:schemeClr val="accent3">
                    <a:lumMod val="50000"/>
                  </a:schemeClr>
                </a:solidFill>
              </a:rPr>
              <a:t>Distribution of 32%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SG" dirty="0">
                <a:solidFill>
                  <a:schemeClr val="accent3">
                    <a:lumMod val="50000"/>
                  </a:schemeClr>
                </a:solidFill>
              </a:rPr>
              <a:t>Average duration: 1991 minutes over 5 days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SG" dirty="0">
                <a:solidFill>
                  <a:schemeClr val="accent3">
                    <a:lumMod val="50000"/>
                  </a:schemeClr>
                </a:solidFill>
              </a:rPr>
              <a:t>Average cost: $139.74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endParaRPr lang="en-SG" dirty="0">
              <a:solidFill>
                <a:schemeClr val="accent3">
                  <a:lumMod val="50000"/>
                </a:schemeClr>
              </a:solidFill>
            </a:endParaRPr>
          </a:p>
          <a:p>
            <a:br>
              <a:rPr lang="en-SG" dirty="0">
                <a:solidFill>
                  <a:schemeClr val="accent3">
                    <a:lumMod val="50000"/>
                  </a:schemeClr>
                </a:solidFill>
              </a:rPr>
            </a:br>
            <a:endParaRPr lang="en-SG" dirty="0">
              <a:solidFill>
                <a:schemeClr val="accent3">
                  <a:lumMod val="50000"/>
                </a:schemeClr>
              </a:solidFill>
            </a:endParaRPr>
          </a:p>
        </p:txBody>
      </p:sp>
      <p:pic>
        <p:nvPicPr>
          <p:cNvPr id="6" name="Picture 6" descr="Image result for coconut">
            <a:extLst>
              <a:ext uri="{FF2B5EF4-FFF2-40B4-BE49-F238E27FC236}">
                <a16:creationId xmlns:a16="http://schemas.microsoft.com/office/drawing/2014/main" id="{80301851-293A-44F2-9996-A2FF4919ED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2554" y="3776464"/>
            <a:ext cx="2050554" cy="1367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2310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CF4FA78-808C-4242-944C-116F6F0B2A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536" y="53211"/>
            <a:ext cx="8748464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ko-KR" sz="3600" b="1" dirty="0">
                <a:solidFill>
                  <a:schemeClr val="tx2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Dynamic Analysis: As-Is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7BDD7E-C1EC-483C-B1E6-3ABEEB9D63BE}"/>
              </a:ext>
            </a:extLst>
          </p:cNvPr>
          <p:cNvSpPr txBox="1"/>
          <p:nvPr/>
        </p:nvSpPr>
        <p:spPr>
          <a:xfrm>
            <a:off x="395536" y="1131590"/>
            <a:ext cx="856895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u="sng" dirty="0">
                <a:solidFill>
                  <a:schemeClr val="accent3">
                    <a:lumMod val="50000"/>
                  </a:schemeClr>
                </a:solidFill>
              </a:rPr>
              <a:t>Bottleneck Analysis</a:t>
            </a:r>
          </a:p>
          <a:p>
            <a:endParaRPr lang="en-SG" dirty="0">
              <a:solidFill>
                <a:schemeClr val="accent3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b="1" dirty="0">
                <a:solidFill>
                  <a:schemeClr val="accent3">
                    <a:lumMod val="50000"/>
                  </a:schemeClr>
                </a:solidFill>
              </a:rPr>
              <a:t>Procurement Admin</a:t>
            </a: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n-SG" dirty="0">
                <a:solidFill>
                  <a:schemeClr val="accent3">
                    <a:lumMod val="50000"/>
                  </a:schemeClr>
                </a:solidFill>
              </a:rPr>
              <a:t>Sourcing for new suppliers (12 d, 13:27 h)</a:t>
            </a: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n-SG" dirty="0">
                <a:solidFill>
                  <a:schemeClr val="accent3">
                    <a:lumMod val="50000"/>
                  </a:schemeClr>
                </a:solidFill>
              </a:rPr>
              <a:t>Manually keying in the requested items (28 d, 12:46 h)</a:t>
            </a: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endParaRPr lang="en-SG" dirty="0">
              <a:solidFill>
                <a:schemeClr val="accent3">
                  <a:lumMod val="50000"/>
                </a:schemeClr>
              </a:solidFill>
            </a:endParaRP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SG" b="1" dirty="0">
                <a:solidFill>
                  <a:schemeClr val="accent3">
                    <a:lumMod val="50000"/>
                  </a:schemeClr>
                </a:solidFill>
              </a:rPr>
              <a:t>Finance Clerk</a:t>
            </a: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n-SG" dirty="0">
                <a:solidFill>
                  <a:schemeClr val="accent3">
                    <a:lumMod val="50000"/>
                  </a:schemeClr>
                </a:solidFill>
              </a:rPr>
              <a:t>Login to PWS to Tally item costs, Commit budget in FIS (22 d, 09:30 h)</a:t>
            </a: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endParaRPr lang="en-SG" dirty="0">
              <a:solidFill>
                <a:schemeClr val="accent3">
                  <a:lumMod val="50000"/>
                </a:schemeClr>
              </a:solidFill>
            </a:endParaRP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SG" b="1" dirty="0">
                <a:solidFill>
                  <a:schemeClr val="accent3">
                    <a:lumMod val="50000"/>
                  </a:schemeClr>
                </a:solidFill>
              </a:rPr>
              <a:t>Professional Buyer</a:t>
            </a: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n-SG" dirty="0">
                <a:solidFill>
                  <a:schemeClr val="accent3">
                    <a:lumMod val="50000"/>
                  </a:schemeClr>
                </a:solidFill>
              </a:rPr>
              <a:t>Final review, creating and printing the PO for PR in PWS (6 d, 14:05 h)</a:t>
            </a:r>
          </a:p>
        </p:txBody>
      </p:sp>
      <p:pic>
        <p:nvPicPr>
          <p:cNvPr id="6" name="Picture 6" descr="Image result for coconut">
            <a:extLst>
              <a:ext uri="{FF2B5EF4-FFF2-40B4-BE49-F238E27FC236}">
                <a16:creationId xmlns:a16="http://schemas.microsoft.com/office/drawing/2014/main" id="{41CBADBC-6786-4E55-84BC-4F9C49FF30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2360" y="4249668"/>
            <a:ext cx="1340748" cy="893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678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CF4FA78-808C-4242-944C-116F6F0B2A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536" y="53211"/>
            <a:ext cx="8748464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ko-KR" sz="3600" b="1" dirty="0">
                <a:solidFill>
                  <a:schemeClr val="tx2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Recommended Initiatives &amp; Rationale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7BDD7E-C1EC-483C-B1E6-3ABEEB9D63BE}"/>
              </a:ext>
            </a:extLst>
          </p:cNvPr>
          <p:cNvSpPr txBox="1"/>
          <p:nvPr/>
        </p:nvSpPr>
        <p:spPr>
          <a:xfrm>
            <a:off x="395536" y="1131590"/>
            <a:ext cx="856895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SG" b="1" dirty="0">
                <a:solidFill>
                  <a:schemeClr val="accent3">
                    <a:lumMod val="50000"/>
                  </a:schemeClr>
                </a:solidFill>
              </a:rPr>
              <a:t>5 Initiatives </a:t>
            </a:r>
            <a:br>
              <a:rPr lang="en-SG" dirty="0">
                <a:solidFill>
                  <a:schemeClr val="accent3">
                    <a:lumMod val="50000"/>
                  </a:schemeClr>
                </a:solidFill>
              </a:rPr>
            </a:br>
            <a:endParaRPr lang="en-SG" dirty="0">
              <a:solidFill>
                <a:schemeClr val="accent3">
                  <a:lumMod val="50000"/>
                </a:schemeClr>
              </a:solidFill>
            </a:endParaRPr>
          </a:p>
          <a:p>
            <a:pPr marL="800100" lvl="1" indent="-342900" fontAlgn="base">
              <a:buFont typeface="+mj-lt"/>
              <a:buAutoNum type="arabicParenR"/>
            </a:pPr>
            <a:r>
              <a:rPr lang="en-SG" dirty="0">
                <a:solidFill>
                  <a:schemeClr val="accent3">
                    <a:lumMod val="50000"/>
                  </a:schemeClr>
                </a:solidFill>
              </a:rPr>
              <a:t>Removal of Paper-based system</a:t>
            </a:r>
          </a:p>
          <a:p>
            <a:pPr marL="800100" lvl="1" indent="-342900" fontAlgn="base">
              <a:buFont typeface="+mj-lt"/>
              <a:buAutoNum type="arabicParenR"/>
            </a:pPr>
            <a:endParaRPr lang="en-SG" dirty="0">
              <a:solidFill>
                <a:schemeClr val="accent3">
                  <a:lumMod val="50000"/>
                </a:schemeClr>
              </a:solidFill>
            </a:endParaRPr>
          </a:p>
          <a:p>
            <a:pPr marL="800100" lvl="1" indent="-342900" fontAlgn="base">
              <a:buFont typeface="+mj-lt"/>
              <a:buAutoNum type="arabicParenR"/>
            </a:pPr>
            <a:r>
              <a:rPr lang="en-SG" dirty="0">
                <a:solidFill>
                  <a:schemeClr val="accent3">
                    <a:lumMod val="50000"/>
                  </a:schemeClr>
                </a:solidFill>
              </a:rPr>
              <a:t>Integrate LIS, PWS, FIS</a:t>
            </a:r>
          </a:p>
          <a:p>
            <a:pPr marL="800100" lvl="1" indent="-342900" fontAlgn="base">
              <a:buFont typeface="+mj-lt"/>
              <a:buAutoNum type="arabicParenR"/>
            </a:pPr>
            <a:endParaRPr lang="en-SG" dirty="0">
              <a:solidFill>
                <a:schemeClr val="accent3">
                  <a:lumMod val="50000"/>
                </a:schemeClr>
              </a:solidFill>
            </a:endParaRPr>
          </a:p>
          <a:p>
            <a:pPr marL="800100" lvl="1" indent="-342900" fontAlgn="base">
              <a:buFont typeface="+mj-lt"/>
              <a:buAutoNum type="arabicParenR"/>
            </a:pPr>
            <a:r>
              <a:rPr lang="en-SG" dirty="0">
                <a:solidFill>
                  <a:schemeClr val="accent3">
                    <a:lumMod val="50000"/>
                  </a:schemeClr>
                </a:solidFill>
              </a:rPr>
              <a:t>Removal/Delegation of redundant roles(e.g. MRPC/FC)</a:t>
            </a:r>
          </a:p>
          <a:p>
            <a:pPr marL="800100" lvl="1" indent="-342900" fontAlgn="base">
              <a:buFont typeface="+mj-lt"/>
              <a:buAutoNum type="arabicParenR"/>
            </a:pPr>
            <a:endParaRPr lang="en-SG" dirty="0">
              <a:solidFill>
                <a:schemeClr val="accent3">
                  <a:lumMod val="50000"/>
                </a:schemeClr>
              </a:solidFill>
            </a:endParaRPr>
          </a:p>
          <a:p>
            <a:pPr marL="800100" lvl="1" indent="-342900" fontAlgn="base">
              <a:buFont typeface="+mj-lt"/>
              <a:buAutoNum type="arabicParenR"/>
            </a:pPr>
            <a:r>
              <a:rPr lang="en-SG" dirty="0">
                <a:solidFill>
                  <a:schemeClr val="accent3">
                    <a:lumMod val="50000"/>
                  </a:schemeClr>
                </a:solidFill>
              </a:rPr>
              <a:t>Outsource Warehouse process</a:t>
            </a:r>
          </a:p>
          <a:p>
            <a:pPr marL="800100" lvl="1" indent="-342900" fontAlgn="base">
              <a:buFont typeface="+mj-lt"/>
              <a:buAutoNum type="arabicParenR"/>
            </a:pPr>
            <a:endParaRPr lang="en-SG" dirty="0">
              <a:solidFill>
                <a:schemeClr val="accent3">
                  <a:lumMod val="50000"/>
                </a:schemeClr>
              </a:solidFill>
            </a:endParaRPr>
          </a:p>
          <a:p>
            <a:pPr marL="800100" lvl="1" indent="-342900" fontAlgn="base">
              <a:buFont typeface="+mj-lt"/>
              <a:buAutoNum type="arabicParenR"/>
            </a:pPr>
            <a:r>
              <a:rPr lang="en-SG" dirty="0">
                <a:solidFill>
                  <a:schemeClr val="accent3">
                    <a:lumMod val="50000"/>
                  </a:schemeClr>
                </a:solidFill>
              </a:rPr>
              <a:t>Early Stock Availability Check</a:t>
            </a:r>
          </a:p>
        </p:txBody>
      </p:sp>
      <p:pic>
        <p:nvPicPr>
          <p:cNvPr id="6" name="Picture 6" descr="Image result for coconut">
            <a:extLst>
              <a:ext uri="{FF2B5EF4-FFF2-40B4-BE49-F238E27FC236}">
                <a16:creationId xmlns:a16="http://schemas.microsoft.com/office/drawing/2014/main" id="{BE7BFE71-2F93-490B-9FDA-6FC39B0F39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2554" y="3776464"/>
            <a:ext cx="2050554" cy="1367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8084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A409CA0-03E8-47A1-92D9-2BFBB162D635}"/>
              </a:ext>
            </a:extLst>
          </p:cNvPr>
          <p:cNvSpPr/>
          <p:nvPr/>
        </p:nvSpPr>
        <p:spPr>
          <a:xfrm>
            <a:off x="4932040" y="1635646"/>
            <a:ext cx="1765228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7200" b="1" dirty="0" err="1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iLIP</a:t>
            </a:r>
            <a:endParaRPr lang="en-US" sz="7200" b="1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6C013AE-27A7-4D57-80B4-4E37CA952338}"/>
              </a:ext>
            </a:extLst>
          </p:cNvPr>
          <p:cNvSpPr/>
          <p:nvPr/>
        </p:nvSpPr>
        <p:spPr>
          <a:xfrm>
            <a:off x="2082773" y="2643758"/>
            <a:ext cx="706122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2400" b="1" dirty="0">
                <a:ln/>
                <a:solidFill>
                  <a:schemeClr val="accent3"/>
                </a:solidFill>
              </a:rPr>
              <a:t>Integrated Logistics, Inventory &amp; Procurement</a:t>
            </a:r>
          </a:p>
        </p:txBody>
      </p:sp>
      <p:pic>
        <p:nvPicPr>
          <p:cNvPr id="6" name="Picture 6" descr="Image result for coconut">
            <a:extLst>
              <a:ext uri="{FF2B5EF4-FFF2-40B4-BE49-F238E27FC236}">
                <a16:creationId xmlns:a16="http://schemas.microsoft.com/office/drawing/2014/main" id="{3E216FDA-F20B-40FE-9F39-0426DD608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2536" y="3867894"/>
            <a:ext cx="2050554" cy="1367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061780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p14:dur="10">
        <p15:prstTrans prst="wind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CF4FA78-808C-4242-944C-116F6F0B2A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536" y="53211"/>
            <a:ext cx="8748464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ko-KR" sz="3600" b="1" dirty="0">
                <a:solidFill>
                  <a:schemeClr val="tx2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Recommended Initiatives &amp; Rationale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7BDD7E-C1EC-483C-B1E6-3ABEEB9D63BE}"/>
              </a:ext>
            </a:extLst>
          </p:cNvPr>
          <p:cNvSpPr txBox="1"/>
          <p:nvPr/>
        </p:nvSpPr>
        <p:spPr>
          <a:xfrm>
            <a:off x="395536" y="1131590"/>
            <a:ext cx="856895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SG" dirty="0">
                <a:solidFill>
                  <a:schemeClr val="accent3">
                    <a:lumMod val="50000"/>
                  </a:schemeClr>
                </a:solidFill>
              </a:rPr>
              <a:t>Initiative 1 - New Centralised IT System</a:t>
            </a:r>
            <a:br>
              <a:rPr lang="en-SG" dirty="0">
                <a:solidFill>
                  <a:schemeClr val="accent3">
                    <a:lumMod val="50000"/>
                  </a:schemeClr>
                </a:solidFill>
              </a:rPr>
            </a:br>
            <a:endParaRPr lang="en-SG" dirty="0">
              <a:solidFill>
                <a:schemeClr val="accent3">
                  <a:lumMod val="50000"/>
                </a:schemeClr>
              </a:solidFill>
            </a:endParaRP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n-SG" dirty="0">
                <a:solidFill>
                  <a:schemeClr val="accent3">
                    <a:lumMod val="50000"/>
                  </a:schemeClr>
                </a:solidFill>
              </a:rPr>
              <a:t>Easily accessible by people from different departments</a:t>
            </a:r>
            <a:br>
              <a:rPr lang="en-SG" dirty="0">
                <a:solidFill>
                  <a:schemeClr val="accent3">
                    <a:lumMod val="50000"/>
                  </a:schemeClr>
                </a:solidFill>
              </a:rPr>
            </a:br>
            <a:br>
              <a:rPr lang="en-SG" dirty="0">
                <a:solidFill>
                  <a:schemeClr val="accent3">
                    <a:lumMod val="50000"/>
                  </a:schemeClr>
                </a:solidFill>
              </a:rPr>
            </a:br>
            <a:endParaRPr lang="en-SG" dirty="0">
              <a:solidFill>
                <a:schemeClr val="accent3">
                  <a:lumMod val="50000"/>
                </a:schemeClr>
              </a:solidFill>
            </a:endParaRP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n-SG" dirty="0">
                <a:solidFill>
                  <a:schemeClr val="accent3">
                    <a:lumMod val="50000"/>
                  </a:schemeClr>
                </a:solidFill>
              </a:rPr>
              <a:t>Eliminate need to look for hard copy contracts</a:t>
            </a:r>
            <a:br>
              <a:rPr lang="en-SG" dirty="0">
                <a:solidFill>
                  <a:schemeClr val="accent3">
                    <a:lumMod val="50000"/>
                  </a:schemeClr>
                </a:solidFill>
              </a:rPr>
            </a:br>
            <a:br>
              <a:rPr lang="en-SG" dirty="0">
                <a:solidFill>
                  <a:schemeClr val="accent3">
                    <a:lumMod val="50000"/>
                  </a:schemeClr>
                </a:solidFill>
              </a:rPr>
            </a:br>
            <a:endParaRPr lang="en-SG" dirty="0">
              <a:solidFill>
                <a:schemeClr val="accent3">
                  <a:lumMod val="50000"/>
                </a:schemeClr>
              </a:solidFill>
            </a:endParaRP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n-SG" dirty="0">
                <a:solidFill>
                  <a:schemeClr val="accent3">
                    <a:lumMod val="50000"/>
                  </a:schemeClr>
                </a:solidFill>
              </a:rPr>
              <a:t>Improved readability of PR form</a:t>
            </a:r>
          </a:p>
        </p:txBody>
      </p:sp>
      <p:pic>
        <p:nvPicPr>
          <p:cNvPr id="6" name="Picture 6" descr="Image result for coconut">
            <a:extLst>
              <a:ext uri="{FF2B5EF4-FFF2-40B4-BE49-F238E27FC236}">
                <a16:creationId xmlns:a16="http://schemas.microsoft.com/office/drawing/2014/main" id="{C66C2960-CDAF-4FD5-A489-1C14F361F7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2554" y="3776464"/>
            <a:ext cx="2050554" cy="1367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3092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CF4FA78-808C-4242-944C-116F6F0B2A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536" y="53211"/>
            <a:ext cx="8748464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ko-KR" sz="3600" b="1" dirty="0">
                <a:solidFill>
                  <a:schemeClr val="tx2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Recommended Initiatives &amp; Rationale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7BDD7E-C1EC-483C-B1E6-3ABEEB9D63BE}"/>
              </a:ext>
            </a:extLst>
          </p:cNvPr>
          <p:cNvSpPr txBox="1"/>
          <p:nvPr/>
        </p:nvSpPr>
        <p:spPr>
          <a:xfrm>
            <a:off x="395536" y="1131590"/>
            <a:ext cx="856895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SG" dirty="0">
                <a:solidFill>
                  <a:schemeClr val="accent3">
                    <a:lumMod val="50000"/>
                  </a:schemeClr>
                </a:solidFill>
              </a:rPr>
              <a:t>Initiative 2 - Integration of PWS, LIS &amp; FIS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endParaRPr lang="en-SG" dirty="0">
              <a:solidFill>
                <a:schemeClr val="accent3">
                  <a:lumMod val="50000"/>
                </a:schemeClr>
              </a:solidFill>
            </a:endParaRP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n-SG" dirty="0">
                <a:solidFill>
                  <a:schemeClr val="accent3">
                    <a:lumMod val="50000"/>
                  </a:schemeClr>
                </a:solidFill>
              </a:rPr>
              <a:t>Reliable, integrated and updated data for all departments</a:t>
            </a:r>
            <a:br>
              <a:rPr lang="en-SG" dirty="0">
                <a:solidFill>
                  <a:schemeClr val="accent3">
                    <a:lumMod val="50000"/>
                  </a:schemeClr>
                </a:solidFill>
              </a:rPr>
            </a:br>
            <a:br>
              <a:rPr lang="en-SG" dirty="0">
                <a:solidFill>
                  <a:schemeClr val="accent3">
                    <a:lumMod val="50000"/>
                  </a:schemeClr>
                </a:solidFill>
              </a:rPr>
            </a:br>
            <a:endParaRPr lang="en-SG" dirty="0">
              <a:solidFill>
                <a:schemeClr val="accent3">
                  <a:lumMod val="50000"/>
                </a:schemeClr>
              </a:solidFill>
            </a:endParaRP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n-SG" dirty="0">
                <a:solidFill>
                  <a:schemeClr val="accent3">
                    <a:lumMod val="50000"/>
                  </a:schemeClr>
                </a:solidFill>
              </a:rPr>
              <a:t>Facilitates automatic retrieval of data</a:t>
            </a:r>
            <a:br>
              <a:rPr lang="en-SG" dirty="0">
                <a:solidFill>
                  <a:schemeClr val="accent3">
                    <a:lumMod val="50000"/>
                  </a:schemeClr>
                </a:solidFill>
              </a:rPr>
            </a:br>
            <a:br>
              <a:rPr lang="en-SG" dirty="0">
                <a:solidFill>
                  <a:schemeClr val="accent3">
                    <a:lumMod val="50000"/>
                  </a:schemeClr>
                </a:solidFill>
              </a:rPr>
            </a:br>
            <a:endParaRPr lang="en-SG" dirty="0">
              <a:solidFill>
                <a:schemeClr val="accent3">
                  <a:lumMod val="50000"/>
                </a:schemeClr>
              </a:solidFill>
            </a:endParaRP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n-SG" dirty="0">
                <a:solidFill>
                  <a:schemeClr val="accent3">
                    <a:lumMod val="50000"/>
                  </a:schemeClr>
                </a:solidFill>
              </a:rPr>
              <a:t>Real-time updating to existing systems. </a:t>
            </a:r>
          </a:p>
          <a:p>
            <a:br>
              <a:rPr lang="en-SG" dirty="0">
                <a:solidFill>
                  <a:schemeClr val="accent3">
                    <a:lumMod val="50000"/>
                  </a:schemeClr>
                </a:solidFill>
              </a:rPr>
            </a:br>
            <a:endParaRPr lang="en-SG" dirty="0">
              <a:solidFill>
                <a:schemeClr val="accent3">
                  <a:lumMod val="50000"/>
                </a:schemeClr>
              </a:solidFill>
            </a:endParaRPr>
          </a:p>
        </p:txBody>
      </p:sp>
      <p:pic>
        <p:nvPicPr>
          <p:cNvPr id="6" name="Picture 6" descr="Image result for coconut">
            <a:extLst>
              <a:ext uri="{FF2B5EF4-FFF2-40B4-BE49-F238E27FC236}">
                <a16:creationId xmlns:a16="http://schemas.microsoft.com/office/drawing/2014/main" id="{FF4459C2-9FD5-4986-B4FE-FACB1EEEC0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2554" y="3776464"/>
            <a:ext cx="2050554" cy="1367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7273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CF4FA78-808C-4242-944C-116F6F0B2A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536" y="53211"/>
            <a:ext cx="8748464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ko-KR" sz="3600" b="1" dirty="0">
                <a:solidFill>
                  <a:schemeClr val="tx2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Recommended Initiatives &amp; Rationale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7BDD7E-C1EC-483C-B1E6-3ABEEB9D63BE}"/>
              </a:ext>
            </a:extLst>
          </p:cNvPr>
          <p:cNvSpPr txBox="1"/>
          <p:nvPr/>
        </p:nvSpPr>
        <p:spPr>
          <a:xfrm>
            <a:off x="395536" y="1131590"/>
            <a:ext cx="8568952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SG" dirty="0">
                <a:solidFill>
                  <a:schemeClr val="accent3">
                    <a:lumMod val="50000"/>
                  </a:schemeClr>
                </a:solidFill>
              </a:rPr>
              <a:t>Initiative 3 – Removal/Delegation of Redundant Roles (MRPC/FC)</a:t>
            </a:r>
            <a:br>
              <a:rPr lang="en-SG" dirty="0">
                <a:solidFill>
                  <a:schemeClr val="accent3">
                    <a:lumMod val="50000"/>
                  </a:schemeClr>
                </a:solidFill>
              </a:rPr>
            </a:br>
            <a:br>
              <a:rPr lang="en-SG" dirty="0">
                <a:solidFill>
                  <a:schemeClr val="accent3">
                    <a:lumMod val="50000"/>
                  </a:schemeClr>
                </a:solidFill>
              </a:rPr>
            </a:br>
            <a:br>
              <a:rPr lang="en-SG" dirty="0">
                <a:solidFill>
                  <a:schemeClr val="accent3">
                    <a:lumMod val="50000"/>
                  </a:schemeClr>
                </a:solidFill>
              </a:rPr>
            </a:br>
            <a:br>
              <a:rPr lang="en-SG" dirty="0">
                <a:solidFill>
                  <a:schemeClr val="accent3">
                    <a:lumMod val="50000"/>
                  </a:schemeClr>
                </a:solidFill>
              </a:rPr>
            </a:br>
            <a:br>
              <a:rPr lang="en-SG" dirty="0">
                <a:solidFill>
                  <a:schemeClr val="accent3">
                    <a:lumMod val="50000"/>
                  </a:schemeClr>
                </a:solidFill>
              </a:rPr>
            </a:br>
            <a:br>
              <a:rPr lang="en-SG" dirty="0">
                <a:solidFill>
                  <a:schemeClr val="accent3">
                    <a:lumMod val="50000"/>
                  </a:schemeClr>
                </a:solidFill>
              </a:rPr>
            </a:br>
            <a:endParaRPr lang="en-SG" dirty="0">
              <a:solidFill>
                <a:schemeClr val="accent3">
                  <a:lumMod val="50000"/>
                </a:schemeClr>
              </a:solidFill>
            </a:endParaRPr>
          </a:p>
          <a:p>
            <a:pPr marL="285750" indent="-285750" fontAlgn="base">
              <a:buFont typeface="Arial" panose="020B0604020202020204" pitchFamily="34" charset="0"/>
              <a:buChar char="•"/>
            </a:pPr>
            <a:endParaRPr lang="en-SG" dirty="0">
              <a:solidFill>
                <a:schemeClr val="accent3">
                  <a:lumMod val="50000"/>
                </a:schemeClr>
              </a:solidFill>
            </a:endParaRP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SG" dirty="0">
                <a:solidFill>
                  <a:schemeClr val="accent3">
                    <a:lumMod val="50000"/>
                  </a:schemeClr>
                </a:solidFill>
              </a:rPr>
              <a:t>Automate MRPC activities to save costs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endParaRPr lang="en-SG" dirty="0">
              <a:solidFill>
                <a:schemeClr val="accent3">
                  <a:lumMod val="50000"/>
                </a:schemeClr>
              </a:solidFill>
            </a:endParaRP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SG" dirty="0">
                <a:solidFill>
                  <a:schemeClr val="accent3">
                    <a:lumMod val="50000"/>
                  </a:schemeClr>
                </a:solidFill>
              </a:rPr>
              <a:t>Delegate FC’s roles to PA to manage manufacturing expenditures</a:t>
            </a: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n-SG" dirty="0">
                <a:solidFill>
                  <a:schemeClr val="accent3">
                    <a:lumMod val="50000"/>
                  </a:schemeClr>
                </a:solidFill>
              </a:rPr>
              <a:t>FC also causes bottleneck of 535 minutes in PR-PO process</a:t>
            </a: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n-SG" dirty="0">
                <a:solidFill>
                  <a:schemeClr val="accent3">
                    <a:lumMod val="50000"/>
                  </a:schemeClr>
                </a:solidFill>
              </a:rPr>
              <a:t>Lower PA costs means more resources, thus reducing bottleneck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507229F8-13C3-4349-BADE-8E17AE155C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1669983"/>
              </p:ext>
            </p:extLst>
          </p:nvPr>
        </p:nvGraphicFramePr>
        <p:xfrm>
          <a:off x="899592" y="1707654"/>
          <a:ext cx="7560840" cy="1310640"/>
        </p:xfrm>
        <a:graphic>
          <a:graphicData uri="http://schemas.openxmlformats.org/drawingml/2006/table">
            <a:tbl>
              <a:tblPr>
                <a:tableStyleId>{69C7853C-536D-4A76-A0AE-DD22124D55A5}</a:tableStyleId>
              </a:tblPr>
              <a:tblGrid>
                <a:gridCol w="2520280">
                  <a:extLst>
                    <a:ext uri="{9D8B030D-6E8A-4147-A177-3AD203B41FA5}">
                      <a16:colId xmlns:a16="http://schemas.microsoft.com/office/drawing/2014/main" val="1884305442"/>
                    </a:ext>
                  </a:extLst>
                </a:gridCol>
                <a:gridCol w="2520280">
                  <a:extLst>
                    <a:ext uri="{9D8B030D-6E8A-4147-A177-3AD203B41FA5}">
                      <a16:colId xmlns:a16="http://schemas.microsoft.com/office/drawing/2014/main" val="3897163448"/>
                    </a:ext>
                  </a:extLst>
                </a:gridCol>
                <a:gridCol w="2520280">
                  <a:extLst>
                    <a:ext uri="{9D8B030D-6E8A-4147-A177-3AD203B41FA5}">
                      <a16:colId xmlns:a16="http://schemas.microsoft.com/office/drawing/2014/main" val="3158316972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400" u="none" strike="noStrike">
                          <a:effectLst/>
                        </a:rPr>
                        <a:t>Role</a:t>
                      </a:r>
                      <a:endParaRPr lang="en-SG">
                        <a:effectLst/>
                      </a:endParaRP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400" u="none" strike="noStrike">
                          <a:effectLst/>
                        </a:rPr>
                        <a:t>Responsibility</a:t>
                      </a:r>
                      <a:endParaRPr lang="en-SG">
                        <a:effectLst/>
                      </a:endParaRP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400" u="none" strike="noStrike">
                          <a:effectLst/>
                        </a:rPr>
                        <a:t>Cost</a:t>
                      </a:r>
                      <a:endParaRPr lang="en-SG">
                        <a:effectLst/>
                      </a:endParaRPr>
                    </a:p>
                  </a:txBody>
                  <a:tcPr marL="76200" marR="76200" marT="76200" marB="76200"/>
                </a:tc>
                <a:extLst>
                  <a:ext uri="{0D108BD9-81ED-4DB2-BD59-A6C34878D82A}">
                    <a16:rowId xmlns:a16="http://schemas.microsoft.com/office/drawing/2014/main" val="1806340485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400" u="none" strike="noStrike">
                          <a:effectLst/>
                        </a:rPr>
                        <a:t>MRPC</a:t>
                      </a:r>
                      <a:endParaRPr lang="en-SG">
                        <a:effectLst/>
                      </a:endParaRP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400" u="none" strike="noStrike" dirty="0">
                          <a:effectLst/>
                        </a:rPr>
                        <a:t>Email &amp; Validation</a:t>
                      </a:r>
                      <a:endParaRPr lang="en-SG" dirty="0">
                        <a:effectLst/>
                      </a:endParaRP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400" u="none" strike="noStrike" dirty="0">
                          <a:effectLst/>
                        </a:rPr>
                        <a:t>$55/hr</a:t>
                      </a:r>
                      <a:endParaRPr lang="en-SG" dirty="0">
                        <a:effectLst/>
                      </a:endParaRPr>
                    </a:p>
                  </a:txBody>
                  <a:tcPr marL="76200" marR="76200" marT="76200" marB="76200"/>
                </a:tc>
                <a:extLst>
                  <a:ext uri="{0D108BD9-81ED-4DB2-BD59-A6C34878D82A}">
                    <a16:rowId xmlns:a16="http://schemas.microsoft.com/office/drawing/2014/main" val="1246451838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400" u="none" strike="noStrike">
                          <a:effectLst/>
                        </a:rPr>
                        <a:t>FC</a:t>
                      </a:r>
                      <a:endParaRPr lang="en-SG">
                        <a:effectLst/>
                      </a:endParaRP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400" u="none" strike="noStrike">
                          <a:effectLst/>
                        </a:rPr>
                        <a:t>Tally item costs, Commit Budget</a:t>
                      </a:r>
                      <a:endParaRPr lang="en-SG">
                        <a:effectLst/>
                      </a:endParaRP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400" u="none" strike="noStrike" dirty="0">
                          <a:effectLst/>
                        </a:rPr>
                        <a:t>$45/hr</a:t>
                      </a:r>
                      <a:endParaRPr lang="en-SG" dirty="0">
                        <a:effectLst/>
                      </a:endParaRPr>
                    </a:p>
                  </a:txBody>
                  <a:tcPr marL="76200" marR="76200" marT="76200" marB="76200"/>
                </a:tc>
                <a:extLst>
                  <a:ext uri="{0D108BD9-81ED-4DB2-BD59-A6C34878D82A}">
                    <a16:rowId xmlns:a16="http://schemas.microsoft.com/office/drawing/2014/main" val="3492044661"/>
                  </a:ext>
                </a:extLst>
              </a:tr>
            </a:tbl>
          </a:graphicData>
        </a:graphic>
      </p:graphicFrame>
      <p:sp>
        <p:nvSpPr>
          <p:cNvPr id="3" name="Rectangle 1">
            <a:extLst>
              <a:ext uri="{FF2B5EF4-FFF2-40B4-BE49-F238E27FC236}">
                <a16:creationId xmlns:a16="http://schemas.microsoft.com/office/drawing/2014/main" id="{3AA779C9-7B34-4877-AE7E-83B0FB0343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4981" y="1564432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SG"/>
          </a:p>
        </p:txBody>
      </p:sp>
      <p:pic>
        <p:nvPicPr>
          <p:cNvPr id="6" name="Picture 6" descr="Image result for coconut">
            <a:extLst>
              <a:ext uri="{FF2B5EF4-FFF2-40B4-BE49-F238E27FC236}">
                <a16:creationId xmlns:a16="http://schemas.microsoft.com/office/drawing/2014/main" id="{96B52461-97D9-419B-B402-3CEFFD0D66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4368" y="4297672"/>
            <a:ext cx="1268740" cy="845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7659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>
            <a:spLocks noChangeArrowheads="1"/>
          </p:cNvSpPr>
          <p:nvPr/>
        </p:nvSpPr>
        <p:spPr bwMode="auto">
          <a:xfrm>
            <a:off x="395536" y="53211"/>
            <a:ext cx="8748464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ko-KR" sz="3600" b="1" dirty="0">
                <a:solidFill>
                  <a:schemeClr val="tx2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Company Introduction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EBB505-0483-4988-B43A-562F5E69D5CF}"/>
              </a:ext>
            </a:extLst>
          </p:cNvPr>
          <p:cNvSpPr txBox="1"/>
          <p:nvPr/>
        </p:nvSpPr>
        <p:spPr>
          <a:xfrm>
            <a:off x="395536" y="1131590"/>
            <a:ext cx="748883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>
                <a:solidFill>
                  <a:schemeClr val="accent3">
                    <a:lumMod val="50000"/>
                  </a:schemeClr>
                </a:solidFill>
              </a:rPr>
              <a:t>Leading Packaged &amp; Canned food manufacturer in Singapore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SG" dirty="0">
              <a:solidFill>
                <a:schemeClr val="accent3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>
                <a:solidFill>
                  <a:schemeClr val="accent3">
                    <a:lumMod val="50000"/>
                  </a:schemeClr>
                </a:solidFill>
              </a:rPr>
              <a:t>95 different products in 9 different categories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SG" dirty="0">
              <a:solidFill>
                <a:schemeClr val="accent3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>
                <a:solidFill>
                  <a:schemeClr val="accent3">
                    <a:lumMod val="50000"/>
                  </a:schemeClr>
                </a:solidFill>
              </a:rPr>
              <a:t>Customer base of ~90 wholesale dealers and distributors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SG" dirty="0">
              <a:solidFill>
                <a:schemeClr val="accent3">
                  <a:lumMod val="50000"/>
                </a:schemeClr>
              </a:solidFill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SG" dirty="0">
              <a:solidFill>
                <a:schemeClr val="accent3">
                  <a:lumMod val="50000"/>
                </a:schemeClr>
              </a:solidFill>
            </a:endParaRPr>
          </a:p>
        </p:txBody>
      </p:sp>
      <p:pic>
        <p:nvPicPr>
          <p:cNvPr id="47110" name="Picture 6" descr="Image result for coconut">
            <a:extLst>
              <a:ext uri="{FF2B5EF4-FFF2-40B4-BE49-F238E27FC236}">
                <a16:creationId xmlns:a16="http://schemas.microsoft.com/office/drawing/2014/main" id="{9A0A9C6F-829F-42D4-AA21-508B96AE9D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2554" y="3776464"/>
            <a:ext cx="2050554" cy="1367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2983918-500C-49C8-BA1B-79733B4F33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3003798"/>
            <a:ext cx="1800200" cy="1746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787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CF4FA78-808C-4242-944C-116F6F0B2A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536" y="53211"/>
            <a:ext cx="8748464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ko-KR" sz="3600" b="1" dirty="0">
                <a:solidFill>
                  <a:schemeClr val="tx2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Recommended Initiatives &amp; Rationale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7BDD7E-C1EC-483C-B1E6-3ABEEB9D63BE}"/>
              </a:ext>
            </a:extLst>
          </p:cNvPr>
          <p:cNvSpPr txBox="1"/>
          <p:nvPr/>
        </p:nvSpPr>
        <p:spPr>
          <a:xfrm>
            <a:off x="251520" y="1131590"/>
            <a:ext cx="871296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SG" dirty="0">
                <a:solidFill>
                  <a:schemeClr val="accent3">
                    <a:lumMod val="50000"/>
                  </a:schemeClr>
                </a:solidFill>
              </a:rPr>
              <a:t>Initiative 4 - Outsource Warehouse process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endParaRPr lang="en-SG" dirty="0">
              <a:solidFill>
                <a:schemeClr val="accent3">
                  <a:lumMod val="50000"/>
                </a:schemeClr>
              </a:solidFill>
            </a:endParaRP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n-SG" dirty="0">
                <a:solidFill>
                  <a:schemeClr val="accent3">
                    <a:lumMod val="50000"/>
                  </a:schemeClr>
                </a:solidFill>
              </a:rPr>
              <a:t>Warehouse Inventory System(WIS) is difficult to use</a:t>
            </a:r>
          </a:p>
          <a:p>
            <a:pPr lvl="1" fontAlgn="base"/>
            <a:r>
              <a:rPr lang="en-SG" dirty="0">
                <a:solidFill>
                  <a:schemeClr val="accent3">
                    <a:lumMod val="50000"/>
                  </a:schemeClr>
                </a:solidFill>
              </a:rPr>
              <a:t> </a:t>
            </a: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n-SG" dirty="0">
                <a:solidFill>
                  <a:schemeClr val="accent3">
                    <a:lumMod val="50000"/>
                  </a:schemeClr>
                </a:solidFill>
              </a:rPr>
              <a:t>Has limited functionalities</a:t>
            </a:r>
            <a:br>
              <a:rPr lang="en-SG" dirty="0">
                <a:solidFill>
                  <a:schemeClr val="accent3">
                    <a:lumMod val="50000"/>
                  </a:schemeClr>
                </a:solidFill>
              </a:rPr>
            </a:br>
            <a:endParaRPr lang="en-SG" dirty="0">
              <a:solidFill>
                <a:schemeClr val="accent3">
                  <a:lumMod val="50000"/>
                </a:schemeClr>
              </a:solidFill>
            </a:endParaRP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n-SG" dirty="0">
                <a:solidFill>
                  <a:schemeClr val="accent3">
                    <a:lumMod val="50000"/>
                  </a:schemeClr>
                </a:solidFill>
              </a:rPr>
              <a:t>High-level vision of the Management</a:t>
            </a:r>
          </a:p>
          <a:p>
            <a:pPr marL="1200150" lvl="2" indent="-285750" fontAlgn="base">
              <a:buFont typeface="Arial" panose="020B0604020202020204" pitchFamily="34" charset="0"/>
              <a:buChar char="•"/>
            </a:pPr>
            <a:r>
              <a:rPr lang="en-SG" dirty="0">
                <a:solidFill>
                  <a:schemeClr val="accent3">
                    <a:lumMod val="50000"/>
                  </a:schemeClr>
                </a:solidFill>
              </a:rPr>
              <a:t>Outsource the Warehouse Process.</a:t>
            </a:r>
          </a:p>
        </p:txBody>
      </p:sp>
      <p:pic>
        <p:nvPicPr>
          <p:cNvPr id="6" name="Picture 6" descr="Image result for coconut">
            <a:extLst>
              <a:ext uri="{FF2B5EF4-FFF2-40B4-BE49-F238E27FC236}">
                <a16:creationId xmlns:a16="http://schemas.microsoft.com/office/drawing/2014/main" id="{10B0180D-64DB-4CC3-A02C-296FADCFE1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2554" y="3776464"/>
            <a:ext cx="2050554" cy="1367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0957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CF4FA78-808C-4242-944C-116F6F0B2A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536" y="53211"/>
            <a:ext cx="8748464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ko-KR" sz="3600" b="1" dirty="0">
                <a:solidFill>
                  <a:schemeClr val="tx2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Recommended Initiatives &amp; Rationale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7BDD7E-C1EC-483C-B1E6-3ABEEB9D63BE}"/>
              </a:ext>
            </a:extLst>
          </p:cNvPr>
          <p:cNvSpPr txBox="1"/>
          <p:nvPr/>
        </p:nvSpPr>
        <p:spPr>
          <a:xfrm>
            <a:off x="323528" y="1131590"/>
            <a:ext cx="864096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SG" dirty="0">
                <a:solidFill>
                  <a:schemeClr val="accent3">
                    <a:lumMod val="50000"/>
                  </a:schemeClr>
                </a:solidFill>
              </a:rPr>
              <a:t>Initiative 5 - Check Stock availability before checking for contracts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endParaRPr lang="en-SG" dirty="0">
              <a:solidFill>
                <a:schemeClr val="accent3">
                  <a:lumMod val="50000"/>
                </a:schemeClr>
              </a:solidFill>
            </a:endParaRP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n-SG" dirty="0">
                <a:solidFill>
                  <a:schemeClr val="accent3">
                    <a:lumMod val="50000"/>
                  </a:schemeClr>
                </a:solidFill>
              </a:rPr>
              <a:t>Late stock availability check </a:t>
            </a:r>
            <a:r>
              <a:rPr lang="en-SG" dirty="0">
                <a:solidFill>
                  <a:schemeClr val="accent3">
                    <a:lumMod val="50000"/>
                  </a:schemeClr>
                </a:solidFill>
                <a:sym typeface="Wingdings" panose="05000000000000000000" pitchFamily="2" charset="2"/>
              </a:rPr>
              <a:t> Lengthy process</a:t>
            </a:r>
            <a:br>
              <a:rPr lang="en-SG" dirty="0">
                <a:solidFill>
                  <a:schemeClr val="accent3">
                    <a:lumMod val="50000"/>
                  </a:schemeClr>
                </a:solidFill>
              </a:rPr>
            </a:br>
            <a:endParaRPr lang="en-SG" dirty="0">
              <a:solidFill>
                <a:schemeClr val="accent3">
                  <a:lumMod val="50000"/>
                </a:schemeClr>
              </a:solidFill>
            </a:endParaRP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n-SG" dirty="0">
                <a:solidFill>
                  <a:schemeClr val="accent3">
                    <a:lumMod val="50000"/>
                  </a:schemeClr>
                </a:solidFill>
              </a:rPr>
              <a:t>If stock does not tally, a new sub-process has to be triggered. </a:t>
            </a:r>
            <a:br>
              <a:rPr lang="en-SG" dirty="0">
                <a:solidFill>
                  <a:schemeClr val="accent3">
                    <a:lumMod val="50000"/>
                  </a:schemeClr>
                </a:solidFill>
              </a:rPr>
            </a:br>
            <a:endParaRPr lang="en-SG" dirty="0">
              <a:solidFill>
                <a:schemeClr val="accent3">
                  <a:lumMod val="50000"/>
                </a:schemeClr>
              </a:solidFill>
            </a:endParaRP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n-SG" dirty="0">
                <a:solidFill>
                  <a:schemeClr val="accent3">
                    <a:lumMod val="50000"/>
                  </a:schemeClr>
                </a:solidFill>
              </a:rPr>
              <a:t>Time and cost wastage </a:t>
            </a:r>
            <a:br>
              <a:rPr lang="en-SG" dirty="0">
                <a:solidFill>
                  <a:schemeClr val="accent3">
                    <a:lumMod val="50000"/>
                  </a:schemeClr>
                </a:solidFill>
              </a:rPr>
            </a:br>
            <a:endParaRPr lang="en-SG" dirty="0">
              <a:solidFill>
                <a:schemeClr val="accent3">
                  <a:lumMod val="50000"/>
                </a:schemeClr>
              </a:solidFill>
            </a:endParaRP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n-SG" dirty="0">
                <a:solidFill>
                  <a:schemeClr val="accent3">
                    <a:lumMod val="50000"/>
                  </a:schemeClr>
                </a:solidFill>
              </a:rPr>
              <a:t>Can be mitigated through early rejection if stock is unavailable</a:t>
            </a:r>
          </a:p>
        </p:txBody>
      </p:sp>
      <p:pic>
        <p:nvPicPr>
          <p:cNvPr id="6" name="Picture 6" descr="Image result for coconut">
            <a:extLst>
              <a:ext uri="{FF2B5EF4-FFF2-40B4-BE49-F238E27FC236}">
                <a16:creationId xmlns:a16="http://schemas.microsoft.com/office/drawing/2014/main" id="{B43AEE28-1431-43C7-8A95-181AC7C416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2554" y="3776464"/>
            <a:ext cx="2050554" cy="1367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7371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CF4FA78-808C-4242-944C-116F6F0B2A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536" y="53211"/>
            <a:ext cx="8748464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ko-KR" sz="3200" b="1" dirty="0">
                <a:solidFill>
                  <a:schemeClr val="tx2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To-Be Business Process Scenario</a:t>
            </a:r>
          </a:p>
        </p:txBody>
      </p:sp>
      <p:pic>
        <p:nvPicPr>
          <p:cNvPr id="14338" name="Picture 2" descr="[Draft 3] To-Be PR-to-PO subprocess (2).png">
            <a:extLst>
              <a:ext uri="{FF2B5EF4-FFF2-40B4-BE49-F238E27FC236}">
                <a16:creationId xmlns:a16="http://schemas.microsoft.com/office/drawing/2014/main" id="{019EB71D-130A-40A9-82D4-4330B212BD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843558"/>
            <a:ext cx="7740352" cy="4203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9453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3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3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3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CF4FA78-808C-4242-944C-116F6F0B2A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536" y="53211"/>
            <a:ext cx="8748464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ko-KR" sz="3200" b="1" dirty="0">
                <a:solidFill>
                  <a:schemeClr val="tx2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Users &amp; IT	</a:t>
            </a:r>
          </a:p>
        </p:txBody>
      </p:sp>
      <p:pic>
        <p:nvPicPr>
          <p:cNvPr id="15362" name="Picture 2" descr="https://lh3.googleusercontent.com/ocWCwSFWGREZmJV1Oy0lNKMbMRJR_GoD7ynHmkf4kRUBlE2qysFfX0PvxrOr0ck6cTy67xd0-XHsLAAlPiErH050m5RAWrBMsIJU3R5bf5rFQCjID4SEezzlo2H3_K6LaLQSsWxLaj0">
            <a:extLst>
              <a:ext uri="{FF2B5EF4-FFF2-40B4-BE49-F238E27FC236}">
                <a16:creationId xmlns:a16="http://schemas.microsoft.com/office/drawing/2014/main" id="{4E2DCF2E-B959-44F5-A5A1-CFE852894A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67065"/>
            <a:ext cx="9144000" cy="4189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9328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CF4FA78-808C-4242-944C-116F6F0B2A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536" y="53211"/>
            <a:ext cx="8748464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ko-KR" sz="3200" b="1" dirty="0">
                <a:solidFill>
                  <a:schemeClr val="tx2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Users &amp; IT	</a:t>
            </a:r>
          </a:p>
        </p:txBody>
      </p:sp>
      <p:pic>
        <p:nvPicPr>
          <p:cNvPr id="20482" name="Picture 2" descr="https://lh4.googleusercontent.com/QNKgPNSKIF0hxdLvp_s3wCoLSHzGGPzpWfxX8ap7YngeiNTKhzf3k0sCspasY44pu3eXLYIkGZCNxfTBhBv5Rui1q50wE3Wt9_jNFfunYb5u3JJZe_uFuwLtkfYMBF8gbyLRDw0Wvng">
            <a:extLst>
              <a:ext uri="{FF2B5EF4-FFF2-40B4-BE49-F238E27FC236}">
                <a16:creationId xmlns:a16="http://schemas.microsoft.com/office/drawing/2014/main" id="{D003E778-7F0B-4493-9941-6833726259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13594"/>
            <a:ext cx="9144000" cy="410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8363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CF4FA78-808C-4242-944C-116F6F0B2A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536" y="53211"/>
            <a:ext cx="8748464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ko-KR" sz="3200" b="1" dirty="0">
                <a:solidFill>
                  <a:schemeClr val="tx2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To-Be Collaboration Model	</a:t>
            </a:r>
          </a:p>
        </p:txBody>
      </p:sp>
      <p:pic>
        <p:nvPicPr>
          <p:cNvPr id="21506" name="Picture 2" descr="collabmodelfinal.png">
            <a:extLst>
              <a:ext uri="{FF2B5EF4-FFF2-40B4-BE49-F238E27FC236}">
                <a16:creationId xmlns:a16="http://schemas.microsoft.com/office/drawing/2014/main" id="{287CBA3C-F91C-487B-9DA0-80015C66E2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1200" y="925451"/>
            <a:ext cx="5777135" cy="4192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0716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8C66052-4A7B-4807-9633-3DE0527AA4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648" y="883854"/>
            <a:ext cx="6080827" cy="398878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F321767-BEB7-49E8-8394-A1673DE321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536" y="53211"/>
            <a:ext cx="8748464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ko-KR" sz="3200" b="1" dirty="0">
                <a:solidFill>
                  <a:schemeClr val="tx2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Data Settings</a:t>
            </a:r>
          </a:p>
        </p:txBody>
      </p:sp>
    </p:spTree>
    <p:extLst>
      <p:ext uri="{BB962C8B-B14F-4D97-AF65-F5344CB8AC3E}">
        <p14:creationId xmlns:p14="http://schemas.microsoft.com/office/powerpoint/2010/main" val="2259711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CF4FA78-808C-4242-944C-116F6F0B2A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536" y="53211"/>
            <a:ext cx="8748464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ko-KR" sz="3200" b="1" dirty="0">
                <a:solidFill>
                  <a:schemeClr val="tx2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Dynamic Analysis: To-Be Business Process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1383474-C52F-439D-8F5C-E82BA6465772}"/>
              </a:ext>
            </a:extLst>
          </p:cNvPr>
          <p:cNvSpPr/>
          <p:nvPr/>
        </p:nvSpPr>
        <p:spPr>
          <a:xfrm>
            <a:off x="755576" y="915566"/>
            <a:ext cx="7488832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SG" b="1" dirty="0">
                <a:solidFill>
                  <a:schemeClr val="accent3">
                    <a:lumMod val="50000"/>
                  </a:schemeClr>
                </a:solidFill>
              </a:rPr>
              <a:t>Path Analysis</a:t>
            </a:r>
            <a:br>
              <a:rPr lang="en-SG" b="1" dirty="0">
                <a:solidFill>
                  <a:schemeClr val="accent3">
                    <a:lumMod val="50000"/>
                  </a:schemeClr>
                </a:solidFill>
              </a:rPr>
            </a:br>
            <a:endParaRPr lang="en-SG" b="1" dirty="0">
              <a:solidFill>
                <a:schemeClr val="accent3">
                  <a:lumMod val="50000"/>
                </a:schemeClr>
              </a:solidFill>
            </a:endParaRP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SG" b="1" dirty="0">
                <a:solidFill>
                  <a:schemeClr val="accent3">
                    <a:lumMod val="50000"/>
                  </a:schemeClr>
                </a:solidFill>
              </a:rPr>
              <a:t>Per Purchase request:</a:t>
            </a: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n-SG" dirty="0">
                <a:solidFill>
                  <a:schemeClr val="accent3">
                    <a:lumMod val="50000"/>
                  </a:schemeClr>
                </a:solidFill>
              </a:rPr>
              <a:t>4 different paths with 2 different end points</a:t>
            </a:r>
            <a:br>
              <a:rPr lang="en-SG" dirty="0">
                <a:solidFill>
                  <a:schemeClr val="accent3">
                    <a:lumMod val="50000"/>
                  </a:schemeClr>
                </a:solidFill>
              </a:rPr>
            </a:br>
            <a:br>
              <a:rPr lang="en-SG" dirty="0">
                <a:solidFill>
                  <a:schemeClr val="accent3">
                    <a:lumMod val="50000"/>
                  </a:schemeClr>
                </a:solidFill>
              </a:rPr>
            </a:br>
            <a:endParaRPr lang="en-SG" b="1" dirty="0">
              <a:solidFill>
                <a:schemeClr val="accent3">
                  <a:lumMod val="50000"/>
                </a:schemeClr>
              </a:solidFill>
            </a:endParaRP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n-SG" dirty="0">
                <a:solidFill>
                  <a:schemeClr val="accent3">
                    <a:lumMod val="50000"/>
                  </a:schemeClr>
                </a:solidFill>
              </a:rPr>
              <a:t>Weighted average duration --&gt; 53.378 mins</a:t>
            </a:r>
            <a:br>
              <a:rPr lang="en-SG" dirty="0">
                <a:solidFill>
                  <a:schemeClr val="accent3">
                    <a:lumMod val="50000"/>
                  </a:schemeClr>
                </a:solidFill>
              </a:rPr>
            </a:br>
            <a:br>
              <a:rPr lang="en-SG" dirty="0">
                <a:solidFill>
                  <a:schemeClr val="accent3">
                    <a:lumMod val="50000"/>
                  </a:schemeClr>
                </a:solidFill>
              </a:rPr>
            </a:br>
            <a:endParaRPr lang="en-SG" dirty="0">
              <a:solidFill>
                <a:schemeClr val="accent3">
                  <a:lumMod val="50000"/>
                </a:schemeClr>
              </a:solidFill>
            </a:endParaRP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n-SG" dirty="0">
                <a:solidFill>
                  <a:schemeClr val="accent3">
                    <a:lumMod val="50000"/>
                  </a:schemeClr>
                </a:solidFill>
              </a:rPr>
              <a:t>Weighted average cost --&gt;$37.35 </a:t>
            </a:r>
          </a:p>
        </p:txBody>
      </p:sp>
      <p:pic>
        <p:nvPicPr>
          <p:cNvPr id="5" name="Picture 6" descr="Image result for coconut">
            <a:extLst>
              <a:ext uri="{FF2B5EF4-FFF2-40B4-BE49-F238E27FC236}">
                <a16:creationId xmlns:a16="http://schemas.microsoft.com/office/drawing/2014/main" id="{509D9C19-4C0F-48DF-81AB-5198A19E61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2554" y="3776464"/>
            <a:ext cx="2050554" cy="1367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8457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CF4FA78-808C-4242-944C-116F6F0B2A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536" y="53211"/>
            <a:ext cx="8748464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ko-KR" sz="3200" b="1" dirty="0">
                <a:solidFill>
                  <a:schemeClr val="tx2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Dynamic Analysis: To-Be Business Process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1383474-C52F-439D-8F5C-E82BA6465772}"/>
              </a:ext>
            </a:extLst>
          </p:cNvPr>
          <p:cNvSpPr/>
          <p:nvPr/>
        </p:nvSpPr>
        <p:spPr>
          <a:xfrm>
            <a:off x="755576" y="915566"/>
            <a:ext cx="799288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SG" b="1" dirty="0">
                <a:solidFill>
                  <a:schemeClr val="accent3">
                    <a:lumMod val="50000"/>
                  </a:schemeClr>
                </a:solidFill>
              </a:rPr>
              <a:t>Most Occurring Path (81%)</a:t>
            </a:r>
          </a:p>
          <a:p>
            <a:pPr fontAlgn="base"/>
            <a:endParaRPr lang="en-SG" b="1" dirty="0">
              <a:solidFill>
                <a:schemeClr val="accent3">
                  <a:lumMod val="50000"/>
                </a:schemeClr>
              </a:solidFill>
            </a:endParaRP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n-SG" dirty="0">
                <a:solidFill>
                  <a:schemeClr val="accent3">
                    <a:lumMod val="50000"/>
                  </a:schemeClr>
                </a:solidFill>
              </a:rPr>
              <a:t>Available stock &amp; Existing contracts can meet the indicated delivery date</a:t>
            </a:r>
            <a:br>
              <a:rPr lang="en-SG" dirty="0">
                <a:solidFill>
                  <a:schemeClr val="accent3">
                    <a:lumMod val="50000"/>
                  </a:schemeClr>
                </a:solidFill>
              </a:rPr>
            </a:br>
            <a:endParaRPr lang="en-SG" b="1" dirty="0">
              <a:solidFill>
                <a:schemeClr val="accent3">
                  <a:lumMod val="50000"/>
                </a:schemeClr>
              </a:solidFill>
            </a:endParaRP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n-SG" dirty="0">
                <a:solidFill>
                  <a:schemeClr val="accent3">
                    <a:lumMod val="50000"/>
                  </a:schemeClr>
                </a:solidFill>
              </a:rPr>
              <a:t>Average Cost </a:t>
            </a:r>
            <a:r>
              <a:rPr lang="en-SG" dirty="0">
                <a:solidFill>
                  <a:schemeClr val="accent3">
                    <a:lumMod val="50000"/>
                  </a:schemeClr>
                </a:solidFill>
                <a:sym typeface="Wingdings" panose="05000000000000000000" pitchFamily="2" charset="2"/>
              </a:rPr>
              <a:t></a:t>
            </a:r>
            <a:r>
              <a:rPr lang="en-SG" dirty="0">
                <a:solidFill>
                  <a:schemeClr val="accent3">
                    <a:lumMod val="50000"/>
                  </a:schemeClr>
                </a:solidFill>
              </a:rPr>
              <a:t> $37.35</a:t>
            </a:r>
            <a:br>
              <a:rPr lang="en-SG" dirty="0">
                <a:solidFill>
                  <a:schemeClr val="accent3">
                    <a:lumMod val="50000"/>
                  </a:schemeClr>
                </a:solidFill>
              </a:rPr>
            </a:br>
            <a:endParaRPr lang="en-SG" dirty="0">
              <a:solidFill>
                <a:schemeClr val="accent3">
                  <a:lumMod val="50000"/>
                </a:schemeClr>
              </a:solidFill>
            </a:endParaRP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n-SG" dirty="0">
                <a:solidFill>
                  <a:schemeClr val="accent3">
                    <a:lumMod val="50000"/>
                  </a:schemeClr>
                </a:solidFill>
              </a:rPr>
              <a:t>Average Time taken </a:t>
            </a:r>
            <a:r>
              <a:rPr lang="en-SG" dirty="0">
                <a:solidFill>
                  <a:schemeClr val="accent3">
                    <a:lumMod val="50000"/>
                  </a:schemeClr>
                </a:solidFill>
                <a:sym typeface="Wingdings" panose="05000000000000000000" pitchFamily="2" charset="2"/>
              </a:rPr>
              <a:t></a:t>
            </a:r>
            <a:r>
              <a:rPr lang="en-SG" dirty="0">
                <a:solidFill>
                  <a:schemeClr val="accent3">
                    <a:lumMod val="50000"/>
                  </a:schemeClr>
                </a:solidFill>
              </a:rPr>
              <a:t> 61 minutes</a:t>
            </a:r>
          </a:p>
        </p:txBody>
      </p:sp>
      <p:pic>
        <p:nvPicPr>
          <p:cNvPr id="5" name="Picture 6" descr="Image result for coconut">
            <a:extLst>
              <a:ext uri="{FF2B5EF4-FFF2-40B4-BE49-F238E27FC236}">
                <a16:creationId xmlns:a16="http://schemas.microsoft.com/office/drawing/2014/main" id="{CEF68CEA-7DC0-4566-80CE-BF3CF850BA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2554" y="3776464"/>
            <a:ext cx="2050554" cy="1367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7012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CF4FA78-808C-4242-944C-116F6F0B2A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536" y="53211"/>
            <a:ext cx="8748464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ko-KR" sz="3200" b="1" dirty="0">
                <a:solidFill>
                  <a:schemeClr val="tx2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Dynamic Analysis: To-Be Business Process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1383474-C52F-439D-8F5C-E82BA6465772}"/>
              </a:ext>
            </a:extLst>
          </p:cNvPr>
          <p:cNvSpPr/>
          <p:nvPr/>
        </p:nvSpPr>
        <p:spPr>
          <a:xfrm>
            <a:off x="755576" y="915566"/>
            <a:ext cx="7992888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SG" b="1" dirty="0">
                <a:solidFill>
                  <a:schemeClr val="accent3">
                    <a:lumMod val="50000"/>
                  </a:schemeClr>
                </a:solidFill>
              </a:rPr>
              <a:t>Bottleneck Analysis</a:t>
            </a:r>
          </a:p>
          <a:p>
            <a:pPr fontAlgn="base"/>
            <a:endParaRPr lang="en-SG" dirty="0">
              <a:solidFill>
                <a:schemeClr val="accent3">
                  <a:lumMod val="50000"/>
                </a:schemeClr>
              </a:solidFill>
            </a:endParaRP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n-SG" dirty="0">
                <a:solidFill>
                  <a:schemeClr val="accent3">
                    <a:lumMod val="50000"/>
                  </a:schemeClr>
                </a:solidFill>
              </a:rPr>
              <a:t>No Bottlenecks</a:t>
            </a:r>
            <a:br>
              <a:rPr lang="en-SG" dirty="0">
                <a:solidFill>
                  <a:schemeClr val="accent3">
                    <a:lumMod val="50000"/>
                  </a:schemeClr>
                </a:solidFill>
              </a:rPr>
            </a:br>
            <a:br>
              <a:rPr lang="en-SG" dirty="0">
                <a:solidFill>
                  <a:schemeClr val="accent3">
                    <a:lumMod val="50000"/>
                  </a:schemeClr>
                </a:solidFill>
              </a:rPr>
            </a:br>
            <a:endParaRPr lang="en-SG" dirty="0">
              <a:solidFill>
                <a:schemeClr val="accent3">
                  <a:lumMod val="50000"/>
                </a:schemeClr>
              </a:solidFill>
            </a:endParaRP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n-SG" dirty="0">
                <a:solidFill>
                  <a:schemeClr val="accent3">
                    <a:lumMod val="50000"/>
                  </a:schemeClr>
                </a:solidFill>
              </a:rPr>
              <a:t>All Bottlenecks in As-Is model eliminated</a:t>
            </a:r>
            <a:br>
              <a:rPr lang="en-SG" dirty="0">
                <a:solidFill>
                  <a:schemeClr val="accent3">
                    <a:lumMod val="50000"/>
                  </a:schemeClr>
                </a:solidFill>
              </a:rPr>
            </a:br>
            <a:br>
              <a:rPr lang="en-SG" dirty="0">
                <a:solidFill>
                  <a:schemeClr val="accent3">
                    <a:lumMod val="50000"/>
                  </a:schemeClr>
                </a:solidFill>
              </a:rPr>
            </a:br>
            <a:endParaRPr lang="en-SG" dirty="0">
              <a:solidFill>
                <a:schemeClr val="accent3">
                  <a:lumMod val="50000"/>
                </a:schemeClr>
              </a:solidFill>
            </a:endParaRP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n-SG" dirty="0">
                <a:solidFill>
                  <a:schemeClr val="accent3">
                    <a:lumMod val="50000"/>
                  </a:schemeClr>
                </a:solidFill>
              </a:rPr>
              <a:t>No Time and Cost Wastage</a:t>
            </a:r>
            <a:br>
              <a:rPr lang="en-SG" dirty="0">
                <a:solidFill>
                  <a:schemeClr val="accent3">
                    <a:lumMod val="50000"/>
                  </a:schemeClr>
                </a:solidFill>
              </a:rPr>
            </a:br>
            <a:br>
              <a:rPr lang="en-SG" dirty="0">
                <a:solidFill>
                  <a:schemeClr val="accent3">
                    <a:lumMod val="50000"/>
                  </a:schemeClr>
                </a:solidFill>
              </a:rPr>
            </a:br>
            <a:endParaRPr lang="en-SG" dirty="0">
              <a:solidFill>
                <a:schemeClr val="accent3">
                  <a:lumMod val="50000"/>
                </a:schemeClr>
              </a:solidFill>
            </a:endParaRP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n-SG" dirty="0">
                <a:solidFill>
                  <a:schemeClr val="accent3">
                    <a:lumMod val="50000"/>
                  </a:schemeClr>
                </a:solidFill>
              </a:rPr>
              <a:t>Efficient usage of resources</a:t>
            </a:r>
          </a:p>
        </p:txBody>
      </p:sp>
      <p:pic>
        <p:nvPicPr>
          <p:cNvPr id="5" name="Picture 6" descr="Image result for coconut">
            <a:extLst>
              <a:ext uri="{FF2B5EF4-FFF2-40B4-BE49-F238E27FC236}">
                <a16:creationId xmlns:a16="http://schemas.microsoft.com/office/drawing/2014/main" id="{F3B89746-32B5-44B0-9DE1-354BAAD82F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2554" y="3776464"/>
            <a:ext cx="2050554" cy="1367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2490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D88E763-4323-4340-8903-9C9388F111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536" y="53211"/>
            <a:ext cx="8748464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ko-KR" sz="3600" b="1" dirty="0">
                <a:solidFill>
                  <a:schemeClr val="tx2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Company Introduction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674AA7-828B-44C3-BC43-C295B4C32355}"/>
              </a:ext>
            </a:extLst>
          </p:cNvPr>
          <p:cNvSpPr txBox="1"/>
          <p:nvPr/>
        </p:nvSpPr>
        <p:spPr>
          <a:xfrm>
            <a:off x="395536" y="1131590"/>
            <a:ext cx="748883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SG" dirty="0">
                <a:solidFill>
                  <a:schemeClr val="accent3">
                    <a:lumMod val="50000"/>
                  </a:schemeClr>
                </a:solidFill>
              </a:rPr>
              <a:t>Losing Market share --&gt; Unagile response to urgent orders</a:t>
            </a:r>
            <a:br>
              <a:rPr lang="en-SG" dirty="0">
                <a:solidFill>
                  <a:schemeClr val="accent3">
                    <a:lumMod val="50000"/>
                  </a:schemeClr>
                </a:solidFill>
              </a:rPr>
            </a:br>
            <a:endParaRPr lang="en-SG" dirty="0">
              <a:solidFill>
                <a:schemeClr val="accent3">
                  <a:lumMod val="50000"/>
                </a:schemeClr>
              </a:solidFill>
            </a:endParaRP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SG" b="1" dirty="0">
                <a:solidFill>
                  <a:schemeClr val="accent3">
                    <a:lumMod val="50000"/>
                  </a:schemeClr>
                </a:solidFill>
              </a:rPr>
              <a:t>Procurement Process</a:t>
            </a:r>
            <a:r>
              <a:rPr lang="en-SG" dirty="0">
                <a:solidFill>
                  <a:schemeClr val="accent3">
                    <a:lumMod val="50000"/>
                  </a:schemeClr>
                </a:solidFill>
              </a:rPr>
              <a:t> is Inefficient &amp; not optimised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endParaRPr lang="en-SG" dirty="0">
              <a:solidFill>
                <a:schemeClr val="accent3">
                  <a:lumMod val="50000"/>
                </a:schemeClr>
              </a:solidFill>
            </a:endParaRP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SG" dirty="0">
                <a:solidFill>
                  <a:schemeClr val="accent3">
                    <a:lumMod val="50000"/>
                  </a:schemeClr>
                </a:solidFill>
              </a:rPr>
              <a:t>Revamp the </a:t>
            </a:r>
            <a:r>
              <a:rPr lang="en-SG" b="1" dirty="0">
                <a:solidFill>
                  <a:schemeClr val="accent3">
                    <a:lumMod val="50000"/>
                  </a:schemeClr>
                </a:solidFill>
              </a:rPr>
              <a:t>Purchase Requisition (PR)</a:t>
            </a:r>
            <a:r>
              <a:rPr lang="en-SG" dirty="0">
                <a:solidFill>
                  <a:schemeClr val="accent3">
                    <a:lumMod val="50000"/>
                  </a:schemeClr>
                </a:solidFill>
              </a:rPr>
              <a:t> to </a:t>
            </a:r>
            <a:r>
              <a:rPr lang="en-SG" b="1" dirty="0">
                <a:solidFill>
                  <a:schemeClr val="accent3">
                    <a:lumMod val="50000"/>
                  </a:schemeClr>
                </a:solidFill>
              </a:rPr>
              <a:t>Purchase Order</a:t>
            </a:r>
            <a:r>
              <a:rPr lang="en-SG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SG" b="1" dirty="0">
                <a:solidFill>
                  <a:schemeClr val="accent3">
                    <a:lumMod val="50000"/>
                  </a:schemeClr>
                </a:solidFill>
              </a:rPr>
              <a:t>(PO)</a:t>
            </a:r>
            <a:br>
              <a:rPr lang="en-SG" b="1" dirty="0">
                <a:solidFill>
                  <a:schemeClr val="accent3">
                    <a:lumMod val="50000"/>
                  </a:schemeClr>
                </a:solidFill>
              </a:rPr>
            </a:br>
            <a:r>
              <a:rPr lang="en-SG" dirty="0">
                <a:solidFill>
                  <a:schemeClr val="accent3">
                    <a:lumMod val="50000"/>
                  </a:schemeClr>
                </a:solidFill>
              </a:rPr>
              <a:t>process</a:t>
            </a:r>
          </a:p>
          <a:p>
            <a:endParaRPr lang="en-SG" dirty="0">
              <a:solidFill>
                <a:schemeClr val="accent3">
                  <a:lumMod val="50000"/>
                </a:schemeClr>
              </a:solidFill>
            </a:endParaRPr>
          </a:p>
        </p:txBody>
      </p:sp>
      <p:pic>
        <p:nvPicPr>
          <p:cNvPr id="6" name="Picture 6" descr="Image result for coconut">
            <a:extLst>
              <a:ext uri="{FF2B5EF4-FFF2-40B4-BE49-F238E27FC236}">
                <a16:creationId xmlns:a16="http://schemas.microsoft.com/office/drawing/2014/main" id="{6B9A64A0-24A3-43A9-A704-68FF0B6E89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2554" y="3776464"/>
            <a:ext cx="2050554" cy="1367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C6B61C3-AAD6-4EEE-A859-65F5D5E3D2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3003798"/>
            <a:ext cx="1800200" cy="1746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672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CF4FA78-808C-4242-944C-116F6F0B2A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536" y="53211"/>
            <a:ext cx="8748464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ko-KR" sz="3200" b="1" dirty="0">
                <a:solidFill>
                  <a:schemeClr val="tx2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As-Is Process VS To-Be Process</a:t>
            </a:r>
          </a:p>
        </p:txBody>
      </p:sp>
      <p:pic>
        <p:nvPicPr>
          <p:cNvPr id="22530" name="Picture 2" descr="https://lh6.googleusercontent.com/lMzvuv3dGZsUXfFSMihZse_Vj_oetgHigBtC1vo2Wiy0MbHosAbludcDdoP3TCptmlJ-hqRIsBlEIG2vXIQoR1n0bJlriBWl9peyCJm_VoQ8iCEuXSIY0Qs1eOpZE78ieItL-4wOiNk">
            <a:extLst>
              <a:ext uri="{FF2B5EF4-FFF2-40B4-BE49-F238E27FC236}">
                <a16:creationId xmlns:a16="http://schemas.microsoft.com/office/drawing/2014/main" id="{C736A8CC-FA42-469D-8EA8-6BE3152C0D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307" y="843558"/>
            <a:ext cx="6894921" cy="4299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2534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CF4FA78-808C-4242-944C-116F6F0B2A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536" y="53211"/>
            <a:ext cx="8748464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ko-KR" sz="3200" b="1" dirty="0">
                <a:solidFill>
                  <a:schemeClr val="tx2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Demand Forecast Analysis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1383474-C52F-439D-8F5C-E82BA6465772}"/>
              </a:ext>
            </a:extLst>
          </p:cNvPr>
          <p:cNvSpPr/>
          <p:nvPr/>
        </p:nvSpPr>
        <p:spPr>
          <a:xfrm>
            <a:off x="773324" y="915566"/>
            <a:ext cx="799288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SG" b="1" dirty="0"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en-SG" b="1" dirty="0">
                <a:solidFill>
                  <a:schemeClr val="accent3">
                    <a:lumMod val="50000"/>
                  </a:schemeClr>
                </a:solidFill>
              </a:rPr>
              <a:t>Future Demand Analysis of To-Be business process (50 PR per day)</a:t>
            </a:r>
          </a:p>
          <a:p>
            <a:endParaRPr lang="en-SG" dirty="0">
              <a:solidFill>
                <a:schemeClr val="accent3">
                  <a:lumMod val="50000"/>
                </a:schemeClr>
              </a:solidFill>
            </a:endParaRP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SG" dirty="0">
                <a:solidFill>
                  <a:schemeClr val="accent3">
                    <a:lumMod val="50000"/>
                  </a:schemeClr>
                </a:solidFill>
              </a:rPr>
              <a:t>Weighted average cost </a:t>
            </a:r>
            <a:r>
              <a:rPr lang="en-SG" b="1" dirty="0">
                <a:solidFill>
                  <a:schemeClr val="accent3">
                    <a:lumMod val="50000"/>
                  </a:schemeClr>
                </a:solidFill>
              </a:rPr>
              <a:t>remained the same</a:t>
            </a:r>
          </a:p>
          <a:p>
            <a:pPr fontAlgn="base"/>
            <a:endParaRPr lang="en-SG" dirty="0">
              <a:solidFill>
                <a:schemeClr val="accent3">
                  <a:lumMod val="50000"/>
                </a:schemeClr>
              </a:solidFill>
            </a:endParaRP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SG" b="1" dirty="0">
                <a:solidFill>
                  <a:schemeClr val="accent3">
                    <a:lumMod val="50000"/>
                  </a:schemeClr>
                </a:solidFill>
              </a:rPr>
              <a:t>No bottlenecks</a:t>
            </a:r>
            <a:r>
              <a:rPr lang="en-SG" dirty="0">
                <a:solidFill>
                  <a:schemeClr val="accent3">
                    <a:lumMod val="50000"/>
                  </a:schemeClr>
                </a:solidFill>
              </a:rPr>
              <a:t> were present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endParaRPr lang="en-SG" dirty="0">
              <a:solidFill>
                <a:schemeClr val="accent3">
                  <a:lumMod val="50000"/>
                </a:schemeClr>
              </a:solidFill>
            </a:endParaRP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SG" b="1" dirty="0" err="1">
                <a:solidFill>
                  <a:schemeClr val="accent3">
                    <a:lumMod val="50000"/>
                  </a:schemeClr>
                </a:solidFill>
              </a:rPr>
              <a:t>iLIP</a:t>
            </a:r>
            <a:r>
              <a:rPr lang="en-SG" dirty="0">
                <a:solidFill>
                  <a:schemeClr val="accent3">
                    <a:lumMod val="50000"/>
                  </a:schemeClr>
                </a:solidFill>
              </a:rPr>
              <a:t> is a </a:t>
            </a:r>
            <a:r>
              <a:rPr lang="en-SG" b="1" dirty="0">
                <a:solidFill>
                  <a:schemeClr val="accent3">
                    <a:lumMod val="50000"/>
                  </a:schemeClr>
                </a:solidFill>
              </a:rPr>
              <a:t>sustainable model </a:t>
            </a:r>
            <a:r>
              <a:rPr lang="en-SG" dirty="0">
                <a:solidFill>
                  <a:schemeClr val="accent3">
                    <a:lumMod val="50000"/>
                  </a:schemeClr>
                </a:solidFill>
              </a:rPr>
              <a:t>that can </a:t>
            </a:r>
            <a:r>
              <a:rPr lang="en-SG" b="1" dirty="0">
                <a:solidFill>
                  <a:schemeClr val="accent3">
                    <a:lumMod val="50000"/>
                  </a:schemeClr>
                </a:solidFill>
              </a:rPr>
              <a:t>meet future demands easily</a:t>
            </a:r>
            <a:endParaRPr lang="en-SG" dirty="0">
              <a:solidFill>
                <a:schemeClr val="accent3">
                  <a:lumMod val="50000"/>
                </a:schemeClr>
              </a:solidFill>
            </a:endParaRPr>
          </a:p>
        </p:txBody>
      </p:sp>
      <p:pic>
        <p:nvPicPr>
          <p:cNvPr id="5" name="Picture 6" descr="Image result for coconut">
            <a:extLst>
              <a:ext uri="{FF2B5EF4-FFF2-40B4-BE49-F238E27FC236}">
                <a16:creationId xmlns:a16="http://schemas.microsoft.com/office/drawing/2014/main" id="{E0BB357F-01FE-4E51-ADD1-243BE6DE6E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2554" y="3776464"/>
            <a:ext cx="2050554" cy="1367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5164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13FFAD6-0079-4DDB-828E-237DD7361062}"/>
              </a:ext>
            </a:extLst>
          </p:cNvPr>
          <p:cNvSpPr/>
          <p:nvPr/>
        </p:nvSpPr>
        <p:spPr>
          <a:xfrm>
            <a:off x="2123728" y="1275606"/>
            <a:ext cx="5883341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Concept Solution</a:t>
            </a:r>
          </a:p>
          <a:p>
            <a:pPr algn="ctr"/>
            <a:r>
              <a:rPr lang="en-US" sz="54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Blueprint Models</a:t>
            </a:r>
            <a:endParaRPr lang="en-US" sz="5400" b="1" cap="none" spc="0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  <p:pic>
        <p:nvPicPr>
          <p:cNvPr id="3" name="Picture 6" descr="Image result for coconut">
            <a:extLst>
              <a:ext uri="{FF2B5EF4-FFF2-40B4-BE49-F238E27FC236}">
                <a16:creationId xmlns:a16="http://schemas.microsoft.com/office/drawing/2014/main" id="{767DF890-D3A6-4EB8-81CB-457D3DA5E0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6296" y="3867894"/>
            <a:ext cx="2050554" cy="1367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6803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CF4FA78-808C-4242-944C-116F6F0B2A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536" y="53211"/>
            <a:ext cx="8748464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ko-KR" sz="3200" b="1" dirty="0">
                <a:solidFill>
                  <a:schemeClr val="tx2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Use Case Diagram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2C2CD29-5C6B-4E8E-BD29-C643AD66A3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737234"/>
            <a:ext cx="5501170" cy="4138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152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CF4FA78-808C-4242-944C-116F6F0B2A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536" y="53211"/>
            <a:ext cx="8748464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ko-KR" sz="3200" b="1" dirty="0">
                <a:solidFill>
                  <a:schemeClr val="tx2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Use Case to Function</a:t>
            </a:r>
          </a:p>
        </p:txBody>
      </p:sp>
      <p:pic>
        <p:nvPicPr>
          <p:cNvPr id="28674" name="Picture 2" descr="https://lh6.googleusercontent.com/VlHdI_q-AeHT53IwBbIGf739FVhAKrAgY5mdBnSipfRxUle3u59jxbYeT96JIVIKhlPEU-AFZxyavVn1ujfQUvc4w4SZwsiCtI-p5q2peLSYCr4H1zPvOj5qdqOmjSpqLJxsKuGpZqU">
            <a:extLst>
              <a:ext uri="{FF2B5EF4-FFF2-40B4-BE49-F238E27FC236}">
                <a16:creationId xmlns:a16="http://schemas.microsoft.com/office/drawing/2014/main" id="{61E0B218-1409-4E97-8F40-23207E13EE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9902" y="844666"/>
            <a:ext cx="5199732" cy="4298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7547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CF4FA78-808C-4242-944C-116F6F0B2A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536" y="53211"/>
            <a:ext cx="8748464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ko-KR" sz="3200" b="1" dirty="0">
                <a:solidFill>
                  <a:schemeClr val="tx2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Solution Overview Model</a:t>
            </a:r>
          </a:p>
        </p:txBody>
      </p:sp>
      <p:pic>
        <p:nvPicPr>
          <p:cNvPr id="29698" name="Picture 2" descr="https://lh6.googleusercontent.com/gTDSol66nf81wmEWzGHTNk022SAmCpDlUims3ze-p2KvS6tZLYUK8-tTcaTblkqTOXFqSaJkKeXjP4WtWEYPtR1RkUDtB8AuPuFIqMWyTaHXPIMn18OOVYkc_vAsJFPfB-MRpgDMDbU">
            <a:extLst>
              <a:ext uri="{FF2B5EF4-FFF2-40B4-BE49-F238E27FC236}">
                <a16:creationId xmlns:a16="http://schemas.microsoft.com/office/drawing/2014/main" id="{3DCB946F-C1A2-48A1-959A-1CB7BAAF9B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1991" y="879023"/>
            <a:ext cx="6895554" cy="4264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511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CF4FA78-808C-4242-944C-116F6F0B2A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536" y="53211"/>
            <a:ext cx="8748464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ko-KR" sz="3200" b="1" dirty="0">
                <a:solidFill>
                  <a:schemeClr val="tx2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Functional Model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6BD8D54B-8BDC-4264-A66D-DA35A173E2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1952818"/>
              </p:ext>
            </p:extLst>
          </p:nvPr>
        </p:nvGraphicFramePr>
        <p:xfrm>
          <a:off x="1" y="670846"/>
          <a:ext cx="9143999" cy="4472654"/>
        </p:xfrm>
        <a:graphic>
          <a:graphicData uri="http://schemas.openxmlformats.org/drawingml/2006/table">
            <a:tbl>
              <a:tblPr>
                <a:tableStyleId>{69C7853C-536D-4A76-A0AE-DD22124D55A5}</a:tableStyleId>
              </a:tblPr>
              <a:tblGrid>
                <a:gridCol w="2627783">
                  <a:extLst>
                    <a:ext uri="{9D8B030D-6E8A-4147-A177-3AD203B41FA5}">
                      <a16:colId xmlns:a16="http://schemas.microsoft.com/office/drawing/2014/main" val="148863396"/>
                    </a:ext>
                  </a:extLst>
                </a:gridCol>
                <a:gridCol w="5256584">
                  <a:extLst>
                    <a:ext uri="{9D8B030D-6E8A-4147-A177-3AD203B41FA5}">
                      <a16:colId xmlns:a16="http://schemas.microsoft.com/office/drawing/2014/main" val="1501737730"/>
                    </a:ext>
                  </a:extLst>
                </a:gridCol>
                <a:gridCol w="1259632">
                  <a:extLst>
                    <a:ext uri="{9D8B030D-6E8A-4147-A177-3AD203B41FA5}">
                      <a16:colId xmlns:a16="http://schemas.microsoft.com/office/drawing/2014/main" val="84360841"/>
                    </a:ext>
                  </a:extLst>
                </a:gridCol>
              </a:tblGrid>
              <a:tr h="160942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600" u="none" strike="noStrike">
                          <a:effectLst/>
                        </a:rPr>
                        <a:t>Function</a:t>
                      </a:r>
                      <a:endParaRPr lang="en-SG" sz="1600">
                        <a:effectLst/>
                      </a:endParaRPr>
                    </a:p>
                    <a:p>
                      <a:pPr fontAlgn="t"/>
                      <a:br>
                        <a:rPr lang="en-SG" sz="1600">
                          <a:effectLst/>
                        </a:rPr>
                      </a:br>
                      <a:endParaRPr lang="en-SG" sz="1600">
                        <a:effectLst/>
                      </a:endParaRPr>
                    </a:p>
                  </a:txBody>
                  <a:tcPr marL="50974" marR="50974" marT="50974" marB="50974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600" u="none" strike="noStrike" dirty="0">
                          <a:effectLst/>
                        </a:rPr>
                        <a:t>Use Case</a:t>
                      </a:r>
                      <a:endParaRPr lang="en-SG" sz="1600" dirty="0">
                        <a:effectLst/>
                      </a:endParaRPr>
                    </a:p>
                    <a:p>
                      <a:pPr fontAlgn="t"/>
                      <a:br>
                        <a:rPr lang="en-SG" sz="1600" dirty="0">
                          <a:effectLst/>
                        </a:rPr>
                      </a:br>
                      <a:endParaRPr lang="en-SG" sz="1600" dirty="0">
                        <a:effectLst/>
                      </a:endParaRPr>
                    </a:p>
                  </a:txBody>
                  <a:tcPr marL="50974" marR="50974" marT="50974" marB="50974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600" u="none" strike="noStrike" dirty="0">
                          <a:effectLst/>
                        </a:rPr>
                        <a:t>New/</a:t>
                      </a: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600" u="none" strike="noStrike" dirty="0">
                          <a:effectLst/>
                        </a:rPr>
                        <a:t>Existing/</a:t>
                      </a: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600" u="none" strike="noStrike" dirty="0">
                          <a:effectLst/>
                        </a:rPr>
                        <a:t>To be </a:t>
                      </a: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600" u="none" strike="noStrike" dirty="0">
                          <a:effectLst/>
                        </a:rPr>
                        <a:t>Modified</a:t>
                      </a:r>
                      <a:endParaRPr lang="en-SG" sz="1600" dirty="0">
                        <a:effectLst/>
                      </a:endParaRPr>
                    </a:p>
                    <a:p>
                      <a:pPr fontAlgn="t"/>
                      <a:br>
                        <a:rPr lang="en-SG" sz="1600" dirty="0">
                          <a:effectLst/>
                        </a:rPr>
                      </a:br>
                      <a:endParaRPr lang="en-SG" sz="1600" dirty="0">
                        <a:effectLst/>
                      </a:endParaRPr>
                    </a:p>
                  </a:txBody>
                  <a:tcPr marL="50974" marR="50974" marT="50974" marB="50974"/>
                </a:tc>
                <a:extLst>
                  <a:ext uri="{0D108BD9-81ED-4DB2-BD59-A6C34878D82A}">
                    <a16:rowId xmlns:a16="http://schemas.microsoft.com/office/drawing/2014/main" val="4076335437"/>
                  </a:ext>
                </a:extLst>
              </a:tr>
              <a:tr h="2863234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600" u="none" strike="noStrike" dirty="0">
                          <a:effectLst/>
                        </a:rPr>
                        <a:t>PR Request Management</a:t>
                      </a:r>
                      <a:endParaRPr lang="en-SG" sz="1600" dirty="0">
                        <a:effectLst/>
                      </a:endParaRPr>
                    </a:p>
                    <a:p>
                      <a:pPr fontAlgn="t"/>
                      <a:br>
                        <a:rPr lang="en-SG" sz="1600" dirty="0">
                          <a:effectLst/>
                        </a:rPr>
                      </a:br>
                      <a:endParaRPr lang="en-SG" sz="1600" dirty="0">
                        <a:effectLst/>
                      </a:endParaRPr>
                    </a:p>
                  </a:txBody>
                  <a:tcPr marL="50974" marR="50974" marT="50974" marB="50974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600" u="none" strike="noStrike" dirty="0">
                          <a:effectLst/>
                        </a:rPr>
                        <a:t>Receive real-time update from outsourcer about stock availability</a:t>
                      </a:r>
                      <a:endParaRPr lang="en-SG" sz="1600" dirty="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br>
                        <a:rPr lang="en-SG" sz="1600" dirty="0">
                          <a:effectLst/>
                        </a:rPr>
                      </a:br>
                      <a:r>
                        <a:rPr lang="en-SG" sz="1600" u="none" strike="noStrike" dirty="0">
                          <a:effectLst/>
                        </a:rPr>
                        <a:t>Update negotiation rejection status in </a:t>
                      </a:r>
                      <a:r>
                        <a:rPr lang="en-SG" sz="1600" u="none" strike="noStrike" dirty="0" err="1">
                          <a:effectLst/>
                        </a:rPr>
                        <a:t>iLIP</a:t>
                      </a:r>
                      <a:endParaRPr lang="en-SG" sz="1600" dirty="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br>
                        <a:rPr lang="en-SG" sz="1600" dirty="0">
                          <a:effectLst/>
                        </a:rPr>
                      </a:br>
                      <a:r>
                        <a:rPr lang="en-SG" sz="1600" u="none" strike="noStrike" dirty="0">
                          <a:effectLst/>
                        </a:rPr>
                        <a:t>Retrieve PR details from </a:t>
                      </a:r>
                      <a:r>
                        <a:rPr lang="en-SG" sz="1600" u="none" strike="noStrike" dirty="0" err="1">
                          <a:effectLst/>
                        </a:rPr>
                        <a:t>iLIP</a:t>
                      </a:r>
                      <a:endParaRPr lang="en-SG" sz="1600" dirty="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br>
                        <a:rPr lang="en-SG" sz="1600" dirty="0">
                          <a:effectLst/>
                        </a:rPr>
                      </a:br>
                      <a:r>
                        <a:rPr lang="en-SG" sz="1600" u="none" strike="noStrike" dirty="0">
                          <a:effectLst/>
                        </a:rPr>
                        <a:t>Create and print PO in </a:t>
                      </a:r>
                      <a:r>
                        <a:rPr lang="en-SG" sz="1600" u="none" strike="noStrike" dirty="0" err="1">
                          <a:effectLst/>
                        </a:rPr>
                        <a:t>iLIP</a:t>
                      </a:r>
                      <a:endParaRPr lang="en-SG" sz="1600" dirty="0">
                        <a:effectLst/>
                      </a:endParaRPr>
                    </a:p>
                    <a:p>
                      <a:pPr fontAlgn="t"/>
                      <a:br>
                        <a:rPr lang="en-SG" sz="1600" dirty="0">
                          <a:effectLst/>
                        </a:rPr>
                      </a:br>
                      <a:br>
                        <a:rPr lang="en-SG" sz="1600" dirty="0">
                          <a:effectLst/>
                        </a:rPr>
                      </a:br>
                      <a:endParaRPr lang="en-SG" sz="1600" dirty="0">
                        <a:effectLst/>
                      </a:endParaRPr>
                    </a:p>
                  </a:txBody>
                  <a:tcPr marL="50974" marR="50974" marT="50974" marB="50974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600" u="none" strike="noStrike" dirty="0">
                          <a:effectLst/>
                        </a:rPr>
                        <a:t>New</a:t>
                      </a:r>
                      <a:endParaRPr lang="en-SG" sz="1600" dirty="0">
                        <a:effectLst/>
                      </a:endParaRPr>
                    </a:p>
                    <a:p>
                      <a:pPr fontAlgn="t"/>
                      <a:br>
                        <a:rPr lang="en-SG" sz="1600" dirty="0">
                          <a:effectLst/>
                        </a:rPr>
                      </a:br>
                      <a:endParaRPr lang="en-SG" sz="1600" dirty="0">
                        <a:effectLst/>
                      </a:endParaRPr>
                    </a:p>
                  </a:txBody>
                  <a:tcPr marL="50974" marR="50974" marT="50974" marB="50974"/>
                </a:tc>
                <a:extLst>
                  <a:ext uri="{0D108BD9-81ED-4DB2-BD59-A6C34878D82A}">
                    <a16:rowId xmlns:a16="http://schemas.microsoft.com/office/drawing/2014/main" val="2400201516"/>
                  </a:ext>
                </a:extLst>
              </a:tr>
            </a:tbl>
          </a:graphicData>
        </a:graphic>
      </p:graphicFrame>
      <p:sp>
        <p:nvSpPr>
          <p:cNvPr id="3" name="Rectangle 1">
            <a:extLst>
              <a:ext uri="{FF2B5EF4-FFF2-40B4-BE49-F238E27FC236}">
                <a16:creationId xmlns:a16="http://schemas.microsoft.com/office/drawing/2014/main" id="{A2D38816-CDDC-4FEA-87AC-A0B73AC47A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28032" y="1347614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497419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CF4FA78-808C-4242-944C-116F6F0B2A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536" y="53211"/>
            <a:ext cx="8748464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ko-KR" sz="3200" b="1" dirty="0">
                <a:solidFill>
                  <a:schemeClr val="tx2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Functional Model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A2D38816-CDDC-4FEA-87AC-A0B73AC47A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28032" y="1347614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SG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0B759DE4-E0F5-403F-975B-53BD26ED57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1451373"/>
              </p:ext>
            </p:extLst>
          </p:nvPr>
        </p:nvGraphicFramePr>
        <p:xfrm>
          <a:off x="5720" y="987574"/>
          <a:ext cx="9138279" cy="4478279"/>
        </p:xfrm>
        <a:graphic>
          <a:graphicData uri="http://schemas.openxmlformats.org/drawingml/2006/table">
            <a:tbl>
              <a:tblPr>
                <a:tableStyleId>{69C7853C-536D-4A76-A0AE-DD22124D55A5}</a:tableStyleId>
              </a:tblPr>
              <a:tblGrid>
                <a:gridCol w="3046093">
                  <a:extLst>
                    <a:ext uri="{9D8B030D-6E8A-4147-A177-3AD203B41FA5}">
                      <a16:colId xmlns:a16="http://schemas.microsoft.com/office/drawing/2014/main" val="1896107791"/>
                    </a:ext>
                  </a:extLst>
                </a:gridCol>
                <a:gridCol w="3046093">
                  <a:extLst>
                    <a:ext uri="{9D8B030D-6E8A-4147-A177-3AD203B41FA5}">
                      <a16:colId xmlns:a16="http://schemas.microsoft.com/office/drawing/2014/main" val="562726661"/>
                    </a:ext>
                  </a:extLst>
                </a:gridCol>
                <a:gridCol w="3046093">
                  <a:extLst>
                    <a:ext uri="{9D8B030D-6E8A-4147-A177-3AD203B41FA5}">
                      <a16:colId xmlns:a16="http://schemas.microsoft.com/office/drawing/2014/main" val="1282911547"/>
                    </a:ext>
                  </a:extLst>
                </a:gridCol>
              </a:tblGrid>
              <a:tr h="1010121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600" u="none" strike="noStrike">
                          <a:effectLst/>
                        </a:rPr>
                        <a:t>Function</a:t>
                      </a:r>
                      <a:endParaRPr lang="en-SG" sz="1600">
                        <a:effectLst/>
                      </a:endParaRPr>
                    </a:p>
                    <a:p>
                      <a:pPr fontAlgn="t"/>
                      <a:br>
                        <a:rPr lang="en-SG" sz="1600">
                          <a:effectLst/>
                        </a:rPr>
                      </a:br>
                      <a:endParaRPr lang="en-SG" sz="1600">
                        <a:effectLst/>
                      </a:endParaRPr>
                    </a:p>
                  </a:txBody>
                  <a:tcPr marL="56637" marR="56637" marT="56637" marB="56637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600" u="none" strike="noStrike">
                          <a:effectLst/>
                        </a:rPr>
                        <a:t>Use Case</a:t>
                      </a:r>
                      <a:endParaRPr lang="en-SG" sz="1600">
                        <a:effectLst/>
                      </a:endParaRPr>
                    </a:p>
                    <a:p>
                      <a:pPr fontAlgn="t"/>
                      <a:br>
                        <a:rPr lang="en-SG" sz="1600">
                          <a:effectLst/>
                        </a:rPr>
                      </a:br>
                      <a:endParaRPr lang="en-SG" sz="1600">
                        <a:effectLst/>
                      </a:endParaRPr>
                    </a:p>
                  </a:txBody>
                  <a:tcPr marL="56637" marR="56637" marT="56637" marB="56637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600" u="none" strike="noStrike">
                          <a:effectLst/>
                        </a:rPr>
                        <a:t>New/Existing/To be Modified</a:t>
                      </a:r>
                      <a:endParaRPr lang="en-SG" sz="1600">
                        <a:effectLst/>
                      </a:endParaRPr>
                    </a:p>
                    <a:p>
                      <a:pPr fontAlgn="t"/>
                      <a:br>
                        <a:rPr lang="en-SG" sz="1600">
                          <a:effectLst/>
                        </a:rPr>
                      </a:br>
                      <a:endParaRPr lang="en-SG" sz="1600">
                        <a:effectLst/>
                      </a:endParaRPr>
                    </a:p>
                  </a:txBody>
                  <a:tcPr marL="56637" marR="56637" marT="56637" marB="56637"/>
                </a:tc>
                <a:extLst>
                  <a:ext uri="{0D108BD9-81ED-4DB2-BD59-A6C34878D82A}">
                    <a16:rowId xmlns:a16="http://schemas.microsoft.com/office/drawing/2014/main" val="211856665"/>
                  </a:ext>
                </a:extLst>
              </a:tr>
              <a:tr h="2135684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600" u="none" strike="noStrike">
                          <a:effectLst/>
                        </a:rPr>
                        <a:t>Approval</a:t>
                      </a:r>
                      <a:endParaRPr lang="en-SG" sz="1600">
                        <a:effectLst/>
                      </a:endParaRPr>
                    </a:p>
                    <a:p>
                      <a:pPr fontAlgn="t"/>
                      <a:br>
                        <a:rPr lang="en-SG" sz="1600">
                          <a:effectLst/>
                        </a:rPr>
                      </a:br>
                      <a:br>
                        <a:rPr lang="en-SG" sz="1600">
                          <a:effectLst/>
                        </a:rPr>
                      </a:br>
                      <a:endParaRPr lang="en-SG" sz="1600">
                        <a:effectLst/>
                      </a:endParaRPr>
                    </a:p>
                  </a:txBody>
                  <a:tcPr marL="56637" marR="56637" marT="56637" marB="56637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600" u="none" strike="noStrike" dirty="0">
                          <a:effectLst/>
                        </a:rPr>
                        <a:t>Validate PR data in iLIP</a:t>
                      </a:r>
                      <a:endParaRPr lang="it-IT" sz="1600" dirty="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br>
                        <a:rPr lang="it-IT" sz="1600" dirty="0">
                          <a:effectLst/>
                        </a:rPr>
                      </a:br>
                      <a:r>
                        <a:rPr lang="it-IT" sz="1600" u="none" strike="noStrike" dirty="0">
                          <a:effectLst/>
                        </a:rPr>
                        <a:t>Endorse PR in iLIP</a:t>
                      </a:r>
                      <a:endParaRPr lang="it-IT" sz="1600" dirty="0">
                        <a:effectLst/>
                      </a:endParaRPr>
                    </a:p>
                    <a:p>
                      <a:pPr fontAlgn="t"/>
                      <a:br>
                        <a:rPr lang="it-IT" sz="1600" dirty="0">
                          <a:effectLst/>
                        </a:rPr>
                      </a:br>
                      <a:br>
                        <a:rPr lang="it-IT" sz="1600" dirty="0">
                          <a:effectLst/>
                        </a:rPr>
                      </a:br>
                      <a:br>
                        <a:rPr lang="it-IT" sz="1600" dirty="0">
                          <a:effectLst/>
                        </a:rPr>
                      </a:br>
                      <a:endParaRPr lang="it-IT" sz="1600" dirty="0">
                        <a:effectLst/>
                      </a:endParaRPr>
                    </a:p>
                  </a:txBody>
                  <a:tcPr marL="56637" marR="56637" marT="56637" marB="56637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600" u="none" strike="noStrike">
                          <a:effectLst/>
                        </a:rPr>
                        <a:t>New</a:t>
                      </a:r>
                      <a:endParaRPr lang="en-SG" sz="1600">
                        <a:effectLst/>
                      </a:endParaRPr>
                    </a:p>
                    <a:p>
                      <a:pPr fontAlgn="t"/>
                      <a:br>
                        <a:rPr lang="en-SG" sz="1600">
                          <a:effectLst/>
                        </a:rPr>
                      </a:br>
                      <a:endParaRPr lang="en-SG" sz="1600">
                        <a:effectLst/>
                      </a:endParaRPr>
                    </a:p>
                  </a:txBody>
                  <a:tcPr marL="56637" marR="56637" marT="56637" marB="56637"/>
                </a:tc>
                <a:extLst>
                  <a:ext uri="{0D108BD9-81ED-4DB2-BD59-A6C34878D82A}">
                    <a16:rowId xmlns:a16="http://schemas.microsoft.com/office/drawing/2014/main" val="2097209210"/>
                  </a:ext>
                </a:extLst>
              </a:tr>
              <a:tr h="1010121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600" u="none" strike="noStrike">
                          <a:effectLst/>
                        </a:rPr>
                        <a:t>Communications Management</a:t>
                      </a:r>
                      <a:endParaRPr lang="en-SG" sz="1600">
                        <a:effectLst/>
                      </a:endParaRPr>
                    </a:p>
                    <a:p>
                      <a:pPr fontAlgn="t"/>
                      <a:br>
                        <a:rPr lang="en-SG" sz="1600">
                          <a:effectLst/>
                        </a:rPr>
                      </a:br>
                      <a:endParaRPr lang="en-SG" sz="1600">
                        <a:effectLst/>
                      </a:endParaRPr>
                    </a:p>
                  </a:txBody>
                  <a:tcPr marL="56637" marR="56637" marT="56637" marB="56637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600" u="none" strike="noStrike" dirty="0">
                          <a:effectLst/>
                        </a:rPr>
                        <a:t>Send email</a:t>
                      </a: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SG" sz="1600" dirty="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600" u="none" strike="noStrike" dirty="0">
                          <a:effectLst/>
                        </a:rPr>
                        <a:t>Send fax</a:t>
                      </a:r>
                      <a:endParaRPr lang="en-SG" sz="1600" dirty="0">
                        <a:effectLst/>
                      </a:endParaRPr>
                    </a:p>
                    <a:p>
                      <a:pPr fontAlgn="t"/>
                      <a:br>
                        <a:rPr lang="en-SG" sz="1600" dirty="0">
                          <a:effectLst/>
                        </a:rPr>
                      </a:br>
                      <a:endParaRPr lang="en-SG" sz="1600" dirty="0">
                        <a:effectLst/>
                      </a:endParaRPr>
                    </a:p>
                  </a:txBody>
                  <a:tcPr marL="56637" marR="56637" marT="56637" marB="56637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600" u="none" strike="noStrike" dirty="0">
                          <a:effectLst/>
                        </a:rPr>
                        <a:t>New</a:t>
                      </a:r>
                      <a:endParaRPr lang="en-SG" sz="1600" dirty="0">
                        <a:effectLst/>
                      </a:endParaRPr>
                    </a:p>
                  </a:txBody>
                  <a:tcPr marL="56637" marR="56637" marT="56637" marB="56637"/>
                </a:tc>
                <a:extLst>
                  <a:ext uri="{0D108BD9-81ED-4DB2-BD59-A6C34878D82A}">
                    <a16:rowId xmlns:a16="http://schemas.microsoft.com/office/drawing/2014/main" val="3907559207"/>
                  </a:ext>
                </a:extLst>
              </a:tr>
            </a:tbl>
          </a:graphicData>
        </a:graphic>
      </p:graphicFrame>
      <p:sp>
        <p:nvSpPr>
          <p:cNvPr id="6" name="Rectangle 1">
            <a:extLst>
              <a:ext uri="{FF2B5EF4-FFF2-40B4-BE49-F238E27FC236}">
                <a16:creationId xmlns:a16="http://schemas.microsoft.com/office/drawing/2014/main" id="{B61FD8FE-F03A-4766-92FA-47CF650FBA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9350" y="1370013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956200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CF4FA78-808C-4242-944C-116F6F0B2A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536" y="53211"/>
            <a:ext cx="8748464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ko-KR" sz="3200" b="1" dirty="0">
                <a:solidFill>
                  <a:schemeClr val="tx2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Functional Model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A2D38816-CDDC-4FEA-87AC-A0B73AC47A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28032" y="1347614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SG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B61FD8FE-F03A-4766-92FA-47CF650FBA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9350" y="1370013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SG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73428027-569B-478B-A3F4-F11D32965E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1325589"/>
              </p:ext>
            </p:extLst>
          </p:nvPr>
        </p:nvGraphicFramePr>
        <p:xfrm>
          <a:off x="0" y="1370013"/>
          <a:ext cx="9108504" cy="3773487"/>
        </p:xfrm>
        <a:graphic>
          <a:graphicData uri="http://schemas.openxmlformats.org/drawingml/2006/table">
            <a:tbl>
              <a:tblPr>
                <a:tableStyleId>{69C7853C-536D-4A76-A0AE-DD22124D55A5}</a:tableStyleId>
              </a:tblPr>
              <a:tblGrid>
                <a:gridCol w="2820645">
                  <a:extLst>
                    <a:ext uri="{9D8B030D-6E8A-4147-A177-3AD203B41FA5}">
                      <a16:colId xmlns:a16="http://schemas.microsoft.com/office/drawing/2014/main" val="3646484725"/>
                    </a:ext>
                  </a:extLst>
                </a:gridCol>
                <a:gridCol w="3251691">
                  <a:extLst>
                    <a:ext uri="{9D8B030D-6E8A-4147-A177-3AD203B41FA5}">
                      <a16:colId xmlns:a16="http://schemas.microsoft.com/office/drawing/2014/main" val="2591528265"/>
                    </a:ext>
                  </a:extLst>
                </a:gridCol>
                <a:gridCol w="3036168">
                  <a:extLst>
                    <a:ext uri="{9D8B030D-6E8A-4147-A177-3AD203B41FA5}">
                      <a16:colId xmlns:a16="http://schemas.microsoft.com/office/drawing/2014/main" val="4103642577"/>
                    </a:ext>
                  </a:extLst>
                </a:gridCol>
              </a:tblGrid>
              <a:tr h="904458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600" u="none" strike="noStrike">
                          <a:effectLst/>
                        </a:rPr>
                        <a:t>Function</a:t>
                      </a:r>
                      <a:endParaRPr lang="en-SG" sz="1600">
                        <a:effectLst/>
                      </a:endParaRPr>
                    </a:p>
                    <a:p>
                      <a:pPr fontAlgn="t"/>
                      <a:br>
                        <a:rPr lang="en-SG" sz="1600">
                          <a:effectLst/>
                        </a:rPr>
                      </a:br>
                      <a:endParaRPr lang="en-SG" sz="1600">
                        <a:effectLst/>
                      </a:endParaRPr>
                    </a:p>
                  </a:txBody>
                  <a:tcPr marL="56247" marR="56247" marT="56247" marB="56247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600" u="none" strike="noStrike">
                          <a:effectLst/>
                        </a:rPr>
                        <a:t>Use Case</a:t>
                      </a:r>
                      <a:endParaRPr lang="en-SG" sz="1600">
                        <a:effectLst/>
                      </a:endParaRPr>
                    </a:p>
                    <a:p>
                      <a:pPr fontAlgn="t"/>
                      <a:br>
                        <a:rPr lang="en-SG" sz="1600">
                          <a:effectLst/>
                        </a:rPr>
                      </a:br>
                      <a:endParaRPr lang="en-SG" sz="1600">
                        <a:effectLst/>
                      </a:endParaRPr>
                    </a:p>
                  </a:txBody>
                  <a:tcPr marL="56247" marR="56247" marT="56247" marB="56247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600" u="none" strike="noStrike">
                          <a:effectLst/>
                        </a:rPr>
                        <a:t>New/Existing/To be Modified</a:t>
                      </a:r>
                      <a:endParaRPr lang="en-SG" sz="1600">
                        <a:effectLst/>
                      </a:endParaRPr>
                    </a:p>
                    <a:p>
                      <a:pPr fontAlgn="t"/>
                      <a:br>
                        <a:rPr lang="en-SG" sz="1600">
                          <a:effectLst/>
                        </a:rPr>
                      </a:br>
                      <a:endParaRPr lang="en-SG" sz="1600">
                        <a:effectLst/>
                      </a:endParaRPr>
                    </a:p>
                  </a:txBody>
                  <a:tcPr marL="56247" marR="56247" marT="56247" marB="56247"/>
                </a:tc>
                <a:extLst>
                  <a:ext uri="{0D108BD9-81ED-4DB2-BD59-A6C34878D82A}">
                    <a16:rowId xmlns:a16="http://schemas.microsoft.com/office/drawing/2014/main" val="54617289"/>
                  </a:ext>
                </a:extLst>
              </a:tr>
              <a:tr h="2869029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600" u="none" strike="noStrike" dirty="0">
                          <a:effectLst/>
                        </a:rPr>
                        <a:t>Budget Management</a:t>
                      </a:r>
                      <a:endParaRPr lang="en-SG" sz="1600" dirty="0">
                        <a:effectLst/>
                      </a:endParaRPr>
                    </a:p>
                    <a:p>
                      <a:pPr fontAlgn="t"/>
                      <a:br>
                        <a:rPr lang="en-SG" sz="1600" dirty="0">
                          <a:effectLst/>
                        </a:rPr>
                      </a:br>
                      <a:br>
                        <a:rPr lang="en-SG" sz="1600" dirty="0">
                          <a:effectLst/>
                        </a:rPr>
                      </a:br>
                      <a:endParaRPr lang="en-SG" sz="1600" dirty="0">
                        <a:effectLst/>
                      </a:endParaRPr>
                    </a:p>
                  </a:txBody>
                  <a:tcPr marL="56247" marR="56247" marT="56247" marB="56247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600" u="none" strike="noStrike" dirty="0">
                          <a:effectLst/>
                        </a:rPr>
                        <a:t>Tally items costs in </a:t>
                      </a:r>
                      <a:r>
                        <a:rPr lang="en-SG" sz="1600" u="none" strike="noStrike" dirty="0" err="1">
                          <a:effectLst/>
                        </a:rPr>
                        <a:t>iLIP</a:t>
                      </a:r>
                      <a:endParaRPr lang="en-SG" sz="1600" dirty="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br>
                        <a:rPr lang="en-SG" sz="1600" dirty="0">
                          <a:effectLst/>
                        </a:rPr>
                      </a:br>
                      <a:r>
                        <a:rPr lang="en-SG" sz="1600" u="none" strike="noStrike" dirty="0">
                          <a:effectLst/>
                        </a:rPr>
                        <a:t>Commit budget in </a:t>
                      </a:r>
                      <a:r>
                        <a:rPr lang="en-SG" sz="1600" u="none" strike="noStrike" dirty="0" err="1">
                          <a:effectLst/>
                        </a:rPr>
                        <a:t>iLIP</a:t>
                      </a:r>
                      <a:endParaRPr lang="en-SG" sz="1600" dirty="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br>
                        <a:rPr lang="en-SG" sz="1600" dirty="0">
                          <a:effectLst/>
                        </a:rPr>
                      </a:br>
                      <a:r>
                        <a:rPr lang="en-SG" sz="1600" u="none" strike="noStrike" dirty="0">
                          <a:effectLst/>
                        </a:rPr>
                        <a:t>Update budget commitment status in </a:t>
                      </a:r>
                      <a:r>
                        <a:rPr lang="en-SG" sz="1600" u="none" strike="noStrike" dirty="0" err="1">
                          <a:effectLst/>
                        </a:rPr>
                        <a:t>iLIP</a:t>
                      </a:r>
                      <a:endParaRPr lang="en-SG" sz="1600" dirty="0">
                        <a:effectLst/>
                      </a:endParaRPr>
                    </a:p>
                    <a:p>
                      <a:pPr fontAlgn="t"/>
                      <a:br>
                        <a:rPr lang="en-SG" sz="1600" dirty="0">
                          <a:effectLst/>
                        </a:rPr>
                      </a:br>
                      <a:br>
                        <a:rPr lang="en-SG" sz="1600" dirty="0">
                          <a:effectLst/>
                        </a:rPr>
                      </a:br>
                      <a:br>
                        <a:rPr lang="en-SG" sz="1600" dirty="0">
                          <a:effectLst/>
                        </a:rPr>
                      </a:br>
                      <a:br>
                        <a:rPr lang="en-SG" sz="1600" dirty="0">
                          <a:effectLst/>
                        </a:rPr>
                      </a:br>
                      <a:endParaRPr lang="en-SG" sz="1600" dirty="0">
                        <a:effectLst/>
                      </a:endParaRPr>
                    </a:p>
                  </a:txBody>
                  <a:tcPr marL="56247" marR="56247" marT="56247" marB="56247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600" u="none" strike="noStrike" dirty="0">
                          <a:effectLst/>
                        </a:rPr>
                        <a:t>New</a:t>
                      </a:r>
                      <a:endParaRPr lang="en-SG" sz="1600" dirty="0">
                        <a:effectLst/>
                      </a:endParaRPr>
                    </a:p>
                    <a:p>
                      <a:pPr fontAlgn="t"/>
                      <a:br>
                        <a:rPr lang="en-SG" sz="1600" dirty="0">
                          <a:effectLst/>
                        </a:rPr>
                      </a:br>
                      <a:endParaRPr lang="en-SG" sz="1600" dirty="0">
                        <a:effectLst/>
                      </a:endParaRPr>
                    </a:p>
                  </a:txBody>
                  <a:tcPr marL="56247" marR="56247" marT="56247" marB="56247"/>
                </a:tc>
                <a:extLst>
                  <a:ext uri="{0D108BD9-81ED-4DB2-BD59-A6C34878D82A}">
                    <a16:rowId xmlns:a16="http://schemas.microsoft.com/office/drawing/2014/main" val="1114698900"/>
                  </a:ext>
                </a:extLst>
              </a:tr>
            </a:tbl>
          </a:graphicData>
        </a:graphic>
      </p:graphicFrame>
      <p:sp>
        <p:nvSpPr>
          <p:cNvPr id="7" name="Rectangle 1">
            <a:extLst>
              <a:ext uri="{FF2B5EF4-FFF2-40B4-BE49-F238E27FC236}">
                <a16:creationId xmlns:a16="http://schemas.microsoft.com/office/drawing/2014/main" id="{9898EE69-F5AE-45D6-BCE7-26BFD3B8D0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35225" y="1370013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080165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CF4FA78-808C-4242-944C-116F6F0B2A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536" y="53211"/>
            <a:ext cx="8748464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ko-KR" sz="3200" b="1" dirty="0">
                <a:solidFill>
                  <a:schemeClr val="tx2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Functional Model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A2D38816-CDDC-4FEA-87AC-A0B73AC47A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28032" y="1347614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SG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B61FD8FE-F03A-4766-92FA-47CF650FBA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9350" y="1370013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SG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9898EE69-F5AE-45D6-BCE7-26BFD3B8D0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35225" y="1370013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SG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A8F2977-6606-41DD-97D8-9F138555C6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9973128"/>
              </p:ext>
            </p:extLst>
          </p:nvPr>
        </p:nvGraphicFramePr>
        <p:xfrm>
          <a:off x="0" y="987574"/>
          <a:ext cx="9144000" cy="4567876"/>
        </p:xfrm>
        <a:graphic>
          <a:graphicData uri="http://schemas.openxmlformats.org/drawingml/2006/table">
            <a:tbl>
              <a:tblPr>
                <a:tableStyleId>{69C7853C-536D-4A76-A0AE-DD22124D55A5}</a:tableStyleId>
              </a:tblPr>
              <a:tblGrid>
                <a:gridCol w="2195736">
                  <a:extLst>
                    <a:ext uri="{9D8B030D-6E8A-4147-A177-3AD203B41FA5}">
                      <a16:colId xmlns:a16="http://schemas.microsoft.com/office/drawing/2014/main" val="3965405153"/>
                    </a:ext>
                  </a:extLst>
                </a:gridCol>
                <a:gridCol w="3900264">
                  <a:extLst>
                    <a:ext uri="{9D8B030D-6E8A-4147-A177-3AD203B41FA5}">
                      <a16:colId xmlns:a16="http://schemas.microsoft.com/office/drawing/2014/main" val="3317869034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3041660762"/>
                    </a:ext>
                  </a:extLst>
                </a:gridCol>
              </a:tblGrid>
              <a:tr h="711735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600" u="none" strike="noStrike">
                          <a:effectLst/>
                        </a:rPr>
                        <a:t>Function</a:t>
                      </a:r>
                      <a:endParaRPr lang="en-SG" sz="1600">
                        <a:effectLst/>
                      </a:endParaRPr>
                    </a:p>
                    <a:p>
                      <a:pPr fontAlgn="t"/>
                      <a:br>
                        <a:rPr lang="en-SG" sz="1600">
                          <a:effectLst/>
                        </a:rPr>
                      </a:br>
                      <a:endParaRPr lang="en-SG" sz="1600">
                        <a:effectLst/>
                      </a:endParaRPr>
                    </a:p>
                  </a:txBody>
                  <a:tcPr marL="44689" marR="44689" marT="44689" marB="44689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600" u="none" strike="noStrike">
                          <a:effectLst/>
                        </a:rPr>
                        <a:t>Use Case</a:t>
                      </a:r>
                      <a:endParaRPr lang="en-SG" sz="1600">
                        <a:effectLst/>
                      </a:endParaRPr>
                    </a:p>
                    <a:p>
                      <a:pPr fontAlgn="t"/>
                      <a:br>
                        <a:rPr lang="en-SG" sz="1600">
                          <a:effectLst/>
                        </a:rPr>
                      </a:br>
                      <a:endParaRPr lang="en-SG" sz="1600">
                        <a:effectLst/>
                      </a:endParaRPr>
                    </a:p>
                  </a:txBody>
                  <a:tcPr marL="44689" marR="44689" marT="44689" marB="44689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600" u="none" strike="noStrike" dirty="0">
                          <a:effectLst/>
                        </a:rPr>
                        <a:t>New/Existing/To be Modified</a:t>
                      </a:r>
                      <a:endParaRPr lang="en-SG" sz="1600" dirty="0">
                        <a:effectLst/>
                      </a:endParaRPr>
                    </a:p>
                    <a:p>
                      <a:pPr fontAlgn="t"/>
                      <a:br>
                        <a:rPr lang="en-SG" sz="1600" dirty="0">
                          <a:effectLst/>
                        </a:rPr>
                      </a:br>
                      <a:endParaRPr lang="en-SG" sz="1600" dirty="0">
                        <a:effectLst/>
                      </a:endParaRPr>
                    </a:p>
                  </a:txBody>
                  <a:tcPr marL="44689" marR="44689" marT="44689" marB="44689"/>
                </a:tc>
                <a:extLst>
                  <a:ext uri="{0D108BD9-81ED-4DB2-BD59-A6C34878D82A}">
                    <a16:rowId xmlns:a16="http://schemas.microsoft.com/office/drawing/2014/main" val="3622747584"/>
                  </a:ext>
                </a:extLst>
              </a:tr>
              <a:tr h="3248705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600" u="none" strike="noStrike">
                          <a:effectLst/>
                        </a:rPr>
                        <a:t>Supplier Management</a:t>
                      </a:r>
                      <a:endParaRPr lang="en-SG" sz="1600">
                        <a:effectLst/>
                      </a:endParaRPr>
                    </a:p>
                    <a:p>
                      <a:pPr fontAlgn="t"/>
                      <a:br>
                        <a:rPr lang="en-SG" sz="1600">
                          <a:effectLst/>
                        </a:rPr>
                      </a:br>
                      <a:br>
                        <a:rPr lang="en-SG" sz="1600">
                          <a:effectLst/>
                        </a:rPr>
                      </a:br>
                      <a:endParaRPr lang="en-SG" sz="1600">
                        <a:effectLst/>
                      </a:endParaRPr>
                    </a:p>
                  </a:txBody>
                  <a:tcPr marL="44689" marR="44689" marT="44689" marB="44689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600" u="none" strike="noStrike" dirty="0">
                          <a:effectLst/>
                        </a:rPr>
                        <a:t>Update supplier information and pricing details</a:t>
                      </a:r>
                      <a:endParaRPr lang="en-SG" sz="1600" dirty="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br>
                        <a:rPr lang="en-SG" sz="1600" dirty="0">
                          <a:effectLst/>
                        </a:rPr>
                      </a:br>
                      <a:r>
                        <a:rPr lang="en-SG" sz="1600" u="none" strike="noStrike" dirty="0">
                          <a:effectLst/>
                        </a:rPr>
                        <a:t>Real-time update supplier information and pricing details</a:t>
                      </a:r>
                      <a:endParaRPr lang="en-SG" sz="1600" dirty="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br>
                        <a:rPr lang="en-SG" sz="1600" dirty="0">
                          <a:effectLst/>
                        </a:rPr>
                      </a:br>
                      <a:r>
                        <a:rPr lang="en-SG" sz="1600" u="none" strike="noStrike" dirty="0">
                          <a:effectLst/>
                        </a:rPr>
                        <a:t>Intelligent sourcing and selection of suppliers through online marketplace</a:t>
                      </a:r>
                      <a:endParaRPr lang="en-SG" sz="1600" dirty="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br>
                        <a:rPr lang="en-SG" sz="1600" dirty="0">
                          <a:effectLst/>
                        </a:rPr>
                      </a:br>
                      <a:r>
                        <a:rPr lang="en-SG" sz="1600" u="none" strike="noStrike" dirty="0">
                          <a:effectLst/>
                        </a:rPr>
                        <a:t>Send list of suppliers to PB</a:t>
                      </a:r>
                      <a:endParaRPr lang="en-SG" sz="1600" dirty="0">
                        <a:effectLst/>
                      </a:endParaRPr>
                    </a:p>
                    <a:p>
                      <a:pPr fontAlgn="t"/>
                      <a:br>
                        <a:rPr lang="en-SG" sz="1600" dirty="0">
                          <a:effectLst/>
                        </a:rPr>
                      </a:br>
                      <a:br>
                        <a:rPr lang="en-SG" sz="1600" dirty="0">
                          <a:effectLst/>
                        </a:rPr>
                      </a:br>
                      <a:br>
                        <a:rPr lang="en-SG" sz="1600" dirty="0">
                          <a:effectLst/>
                        </a:rPr>
                      </a:br>
                      <a:br>
                        <a:rPr lang="en-SG" sz="1600" dirty="0">
                          <a:effectLst/>
                        </a:rPr>
                      </a:br>
                      <a:endParaRPr lang="en-SG" sz="1600" dirty="0">
                        <a:effectLst/>
                      </a:endParaRPr>
                    </a:p>
                  </a:txBody>
                  <a:tcPr marL="44689" marR="44689" marT="44689" marB="44689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600" u="none" strike="noStrike" dirty="0">
                          <a:effectLst/>
                        </a:rPr>
                        <a:t>New</a:t>
                      </a:r>
                      <a:endParaRPr lang="en-SG" sz="1600" dirty="0">
                        <a:effectLst/>
                      </a:endParaRPr>
                    </a:p>
                    <a:p>
                      <a:pPr fontAlgn="t"/>
                      <a:br>
                        <a:rPr lang="en-SG" sz="1600" dirty="0">
                          <a:effectLst/>
                        </a:rPr>
                      </a:br>
                      <a:endParaRPr lang="en-SG" sz="1600" dirty="0">
                        <a:effectLst/>
                      </a:endParaRPr>
                    </a:p>
                  </a:txBody>
                  <a:tcPr marL="44689" marR="44689" marT="44689" marB="44689"/>
                </a:tc>
                <a:extLst>
                  <a:ext uri="{0D108BD9-81ED-4DB2-BD59-A6C34878D82A}">
                    <a16:rowId xmlns:a16="http://schemas.microsoft.com/office/drawing/2014/main" val="1796782400"/>
                  </a:ext>
                </a:extLst>
              </a:tr>
            </a:tbl>
          </a:graphicData>
        </a:graphic>
      </p:graphicFrame>
      <p:sp>
        <p:nvSpPr>
          <p:cNvPr id="8" name="Rectangle 1">
            <a:extLst>
              <a:ext uri="{FF2B5EF4-FFF2-40B4-BE49-F238E27FC236}">
                <a16:creationId xmlns:a16="http://schemas.microsoft.com/office/drawing/2014/main" id="{C5F33CBF-4E6C-4964-A7D0-EDFE9077F1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78175" y="1370013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414497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CF4FA78-808C-4242-944C-116F6F0B2A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536" y="53211"/>
            <a:ext cx="8748464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ko-KR" sz="3600" b="1" dirty="0">
                <a:solidFill>
                  <a:schemeClr val="tx2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Purpose of BPE Team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7BDD7E-C1EC-483C-B1E6-3ABEEB9D63BE}"/>
              </a:ext>
            </a:extLst>
          </p:cNvPr>
          <p:cNvSpPr txBox="1"/>
          <p:nvPr/>
        </p:nvSpPr>
        <p:spPr>
          <a:xfrm>
            <a:off x="395536" y="1131590"/>
            <a:ext cx="856895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SG" dirty="0">
                <a:solidFill>
                  <a:schemeClr val="accent3">
                    <a:lumMod val="50000"/>
                  </a:schemeClr>
                </a:solidFill>
              </a:rPr>
              <a:t>To </a:t>
            </a:r>
            <a:r>
              <a:rPr lang="en-SG" b="1" dirty="0">
                <a:solidFill>
                  <a:schemeClr val="accent3">
                    <a:lumMod val="50000"/>
                  </a:schemeClr>
                </a:solidFill>
              </a:rPr>
              <a:t>interview the stakeholders</a:t>
            </a:r>
            <a:r>
              <a:rPr lang="en-SG" dirty="0">
                <a:solidFill>
                  <a:schemeClr val="accent3">
                    <a:lumMod val="50000"/>
                  </a:schemeClr>
                </a:solidFill>
              </a:rPr>
              <a:t> in the PR-to-PO sub-process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endParaRPr lang="en-SG" dirty="0">
              <a:solidFill>
                <a:schemeClr val="accent3">
                  <a:lumMod val="50000"/>
                </a:schemeClr>
              </a:solidFill>
            </a:endParaRP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SG" dirty="0">
                <a:solidFill>
                  <a:schemeClr val="accent3">
                    <a:lumMod val="50000"/>
                  </a:schemeClr>
                </a:solidFill>
              </a:rPr>
              <a:t>To </a:t>
            </a:r>
            <a:r>
              <a:rPr lang="en-SG" b="1" dirty="0">
                <a:solidFill>
                  <a:schemeClr val="accent3">
                    <a:lumMod val="50000"/>
                  </a:schemeClr>
                </a:solidFill>
              </a:rPr>
              <a:t>understand the relationship or involvement</a:t>
            </a:r>
            <a:r>
              <a:rPr lang="en-SG" dirty="0">
                <a:solidFill>
                  <a:schemeClr val="accent3">
                    <a:lumMod val="50000"/>
                  </a:schemeClr>
                </a:solidFill>
              </a:rPr>
              <a:t> that each department has with regards to the whole PR-to-PO sub-process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endParaRPr lang="en-SG" dirty="0">
              <a:solidFill>
                <a:schemeClr val="accent3">
                  <a:lumMod val="50000"/>
                </a:schemeClr>
              </a:solidFill>
            </a:endParaRP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SG" dirty="0">
                <a:solidFill>
                  <a:schemeClr val="accent3">
                    <a:lumMod val="50000"/>
                  </a:schemeClr>
                </a:solidFill>
              </a:rPr>
              <a:t>To </a:t>
            </a:r>
            <a:r>
              <a:rPr lang="en-SG" b="1" dirty="0">
                <a:solidFill>
                  <a:schemeClr val="accent3">
                    <a:lumMod val="50000"/>
                  </a:schemeClr>
                </a:solidFill>
              </a:rPr>
              <a:t>perform As-Is Business Process Modelling</a:t>
            </a:r>
            <a:r>
              <a:rPr lang="en-SG" dirty="0">
                <a:solidFill>
                  <a:schemeClr val="accent3">
                    <a:lumMod val="50000"/>
                  </a:schemeClr>
                </a:solidFill>
              </a:rPr>
              <a:t> of the PR-to-PO sub-process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endParaRPr lang="en-SG" dirty="0">
              <a:solidFill>
                <a:schemeClr val="accent3">
                  <a:lumMod val="50000"/>
                </a:schemeClr>
              </a:solidFill>
            </a:endParaRP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SG" dirty="0">
                <a:solidFill>
                  <a:schemeClr val="accent3">
                    <a:lumMod val="50000"/>
                  </a:schemeClr>
                </a:solidFill>
              </a:rPr>
              <a:t>To </a:t>
            </a:r>
            <a:r>
              <a:rPr lang="en-SG" b="1" dirty="0">
                <a:solidFill>
                  <a:schemeClr val="accent3">
                    <a:lumMod val="50000"/>
                  </a:schemeClr>
                </a:solidFill>
              </a:rPr>
              <a:t>perform Dynamic Analysis of As-Is process results</a:t>
            </a:r>
            <a:r>
              <a:rPr lang="en-SG" dirty="0">
                <a:solidFill>
                  <a:schemeClr val="accent3">
                    <a:lumMod val="50000"/>
                  </a:schemeClr>
                </a:solidFill>
              </a:rPr>
              <a:t> using simulation and data settings for simulation run </a:t>
            </a:r>
          </a:p>
          <a:p>
            <a:pPr fontAlgn="base"/>
            <a:endParaRPr lang="en-SG" dirty="0">
              <a:solidFill>
                <a:schemeClr val="accent3">
                  <a:lumMod val="50000"/>
                </a:schemeClr>
              </a:solidFill>
            </a:endParaRPr>
          </a:p>
        </p:txBody>
      </p:sp>
      <p:pic>
        <p:nvPicPr>
          <p:cNvPr id="7" name="Picture 6" descr="Image result for coconut">
            <a:extLst>
              <a:ext uri="{FF2B5EF4-FFF2-40B4-BE49-F238E27FC236}">
                <a16:creationId xmlns:a16="http://schemas.microsoft.com/office/drawing/2014/main" id="{F332FAD7-5916-4EB3-9372-31BC917C29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2554" y="3776464"/>
            <a:ext cx="2050554" cy="1367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3090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CF4FA78-808C-4242-944C-116F6F0B2A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536" y="53211"/>
            <a:ext cx="8748464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ko-KR" sz="3200" b="1" dirty="0">
                <a:solidFill>
                  <a:schemeClr val="tx2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Functional Model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A2D38816-CDDC-4FEA-87AC-A0B73AC47A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28032" y="1347614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SG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B61FD8FE-F03A-4766-92FA-47CF650FBA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9350" y="1370013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SG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9898EE69-F5AE-45D6-BCE7-26BFD3B8D0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35225" y="1370013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SG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A8F2977-6606-41DD-97D8-9F138555C6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3241009"/>
              </p:ext>
            </p:extLst>
          </p:nvPr>
        </p:nvGraphicFramePr>
        <p:xfrm>
          <a:off x="0" y="987574"/>
          <a:ext cx="9144000" cy="5525336"/>
        </p:xfrm>
        <a:graphic>
          <a:graphicData uri="http://schemas.openxmlformats.org/drawingml/2006/table">
            <a:tbl>
              <a:tblPr>
                <a:tableStyleId>{69C7853C-536D-4A76-A0AE-DD22124D55A5}</a:tableStyleId>
              </a:tblPr>
              <a:tblGrid>
                <a:gridCol w="1835696">
                  <a:extLst>
                    <a:ext uri="{9D8B030D-6E8A-4147-A177-3AD203B41FA5}">
                      <a16:colId xmlns:a16="http://schemas.microsoft.com/office/drawing/2014/main" val="3965405153"/>
                    </a:ext>
                  </a:extLst>
                </a:gridCol>
                <a:gridCol w="4260304">
                  <a:extLst>
                    <a:ext uri="{9D8B030D-6E8A-4147-A177-3AD203B41FA5}">
                      <a16:colId xmlns:a16="http://schemas.microsoft.com/office/drawing/2014/main" val="3317869034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3041660762"/>
                    </a:ext>
                  </a:extLst>
                </a:gridCol>
              </a:tblGrid>
              <a:tr h="696162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600" u="none" strike="noStrike">
                          <a:effectLst/>
                        </a:rPr>
                        <a:t>Function</a:t>
                      </a:r>
                      <a:endParaRPr lang="en-SG" sz="1600">
                        <a:effectLst/>
                      </a:endParaRPr>
                    </a:p>
                    <a:p>
                      <a:pPr fontAlgn="t"/>
                      <a:br>
                        <a:rPr lang="en-SG" sz="1600">
                          <a:effectLst/>
                        </a:rPr>
                      </a:br>
                      <a:endParaRPr lang="en-SG" sz="1600">
                        <a:effectLst/>
                      </a:endParaRPr>
                    </a:p>
                  </a:txBody>
                  <a:tcPr marL="44689" marR="44689" marT="44689" marB="44689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600" u="none" strike="noStrike">
                          <a:effectLst/>
                        </a:rPr>
                        <a:t>Use Case</a:t>
                      </a:r>
                      <a:endParaRPr lang="en-SG" sz="1600">
                        <a:effectLst/>
                      </a:endParaRPr>
                    </a:p>
                    <a:p>
                      <a:pPr fontAlgn="t"/>
                      <a:br>
                        <a:rPr lang="en-SG" sz="1600">
                          <a:effectLst/>
                        </a:rPr>
                      </a:br>
                      <a:endParaRPr lang="en-SG" sz="1600">
                        <a:effectLst/>
                      </a:endParaRPr>
                    </a:p>
                  </a:txBody>
                  <a:tcPr marL="44689" marR="44689" marT="44689" marB="44689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600" u="none" strike="noStrike" dirty="0">
                          <a:effectLst/>
                        </a:rPr>
                        <a:t>New/Existing/To be Modified</a:t>
                      </a:r>
                      <a:endParaRPr lang="en-SG" sz="1600" dirty="0">
                        <a:effectLst/>
                      </a:endParaRPr>
                    </a:p>
                    <a:p>
                      <a:pPr fontAlgn="t"/>
                      <a:br>
                        <a:rPr lang="en-SG" sz="1600" dirty="0">
                          <a:effectLst/>
                        </a:rPr>
                      </a:br>
                      <a:endParaRPr lang="en-SG" sz="1600" dirty="0">
                        <a:effectLst/>
                      </a:endParaRPr>
                    </a:p>
                  </a:txBody>
                  <a:tcPr marL="44689" marR="44689" marT="44689" marB="44689"/>
                </a:tc>
                <a:extLst>
                  <a:ext uri="{0D108BD9-81ED-4DB2-BD59-A6C34878D82A}">
                    <a16:rowId xmlns:a16="http://schemas.microsoft.com/office/drawing/2014/main" val="3622747584"/>
                  </a:ext>
                </a:extLst>
              </a:tr>
              <a:tr h="4704438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Integration module 1</a:t>
                      </a:r>
                      <a:endParaRPr lang="en-SG" sz="1400">
                        <a:effectLst/>
                      </a:endParaRPr>
                    </a:p>
                    <a:p>
                      <a:pPr fontAlgn="t"/>
                      <a:br>
                        <a:rPr lang="en-SG" sz="1400">
                          <a:effectLst/>
                        </a:rPr>
                      </a:br>
                      <a:br>
                        <a:rPr lang="en-SG" sz="1400">
                          <a:effectLst/>
                        </a:rPr>
                      </a:br>
                      <a:br>
                        <a:rPr lang="en-SG" sz="1400">
                          <a:effectLst/>
                        </a:rPr>
                      </a:br>
                      <a:endParaRPr lang="en-SG" sz="1400">
                        <a:effectLst/>
                      </a:endParaRP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SG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iLIP</a:t>
                      </a:r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system send updates of stock availability check to the </a:t>
                      </a:r>
                      <a:b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LIS system  </a:t>
                      </a: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endParaRPr lang="en-SG" sz="1100" dirty="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SG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iLIP</a:t>
                      </a:r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system send updates of supplier information</a:t>
                      </a:r>
                      <a:b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and pricing details to the LIS system</a:t>
                      </a: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endParaRPr lang="en-SG" sz="1100" dirty="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SG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iLIP</a:t>
                      </a:r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system validates data and send updates to the PWS system.</a:t>
                      </a: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endParaRPr lang="en-SG" sz="1100" dirty="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SG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iLIP</a:t>
                      </a:r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system send updates of the budget </a:t>
                      </a:r>
                      <a:b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commitment status to the FIS system.</a:t>
                      </a: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endParaRPr lang="en-SG" sz="1100" dirty="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SG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iLIP</a:t>
                      </a:r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system endorses PR number and send </a:t>
                      </a:r>
                      <a:b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endorsed PR number to the PWS system</a:t>
                      </a:r>
                      <a:endParaRPr lang="en-SG" sz="1100" dirty="0">
                        <a:effectLst/>
                      </a:endParaRPr>
                    </a:p>
                    <a:p>
                      <a:pPr fontAlgn="t"/>
                      <a:br>
                        <a:rPr lang="en-SG" sz="1200" dirty="0">
                          <a:effectLst/>
                        </a:rPr>
                      </a:br>
                      <a:br>
                        <a:rPr lang="en-SG" sz="1200" dirty="0">
                          <a:effectLst/>
                        </a:rPr>
                      </a:br>
                      <a:br>
                        <a:rPr lang="en-SG" sz="1200" dirty="0">
                          <a:effectLst/>
                        </a:rPr>
                      </a:br>
                      <a:br>
                        <a:rPr lang="en-SG" sz="1200" dirty="0">
                          <a:effectLst/>
                        </a:rPr>
                      </a:br>
                      <a:br>
                        <a:rPr lang="en-SG" sz="1200" dirty="0">
                          <a:effectLst/>
                        </a:rPr>
                      </a:br>
                      <a:br>
                        <a:rPr lang="en-SG" sz="1200" dirty="0">
                          <a:effectLst/>
                        </a:rPr>
                      </a:br>
                      <a:endParaRPr lang="en-SG" sz="1200" dirty="0">
                        <a:effectLst/>
                      </a:endParaRP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New</a:t>
                      </a:r>
                      <a:endParaRPr lang="en-SG" sz="1400" dirty="0">
                        <a:effectLst/>
                      </a:endParaRPr>
                    </a:p>
                    <a:p>
                      <a:pPr fontAlgn="t"/>
                      <a:br>
                        <a:rPr lang="en-SG" sz="1400" dirty="0">
                          <a:effectLst/>
                        </a:rPr>
                      </a:br>
                      <a:endParaRPr lang="en-SG" sz="1400" dirty="0">
                        <a:effectLst/>
                      </a:endParaRPr>
                    </a:p>
                  </a:txBody>
                  <a:tcPr marL="76200" marR="76200" marT="76200" marB="76200"/>
                </a:tc>
                <a:extLst>
                  <a:ext uri="{0D108BD9-81ED-4DB2-BD59-A6C34878D82A}">
                    <a16:rowId xmlns:a16="http://schemas.microsoft.com/office/drawing/2014/main" val="1796782400"/>
                  </a:ext>
                </a:extLst>
              </a:tr>
            </a:tbl>
          </a:graphicData>
        </a:graphic>
      </p:graphicFrame>
      <p:sp>
        <p:nvSpPr>
          <p:cNvPr id="8" name="Rectangle 1">
            <a:extLst>
              <a:ext uri="{FF2B5EF4-FFF2-40B4-BE49-F238E27FC236}">
                <a16:creationId xmlns:a16="http://schemas.microsoft.com/office/drawing/2014/main" id="{C5F33CBF-4E6C-4964-A7D0-EDFE9077F1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78175" y="1370013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52601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CF4FA78-808C-4242-944C-116F6F0B2A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536" y="53211"/>
            <a:ext cx="8748464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ko-KR" sz="3200" b="1" dirty="0">
                <a:solidFill>
                  <a:schemeClr val="tx2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Functional Model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A2D38816-CDDC-4FEA-87AC-A0B73AC47A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28032" y="1347614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SG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B61FD8FE-F03A-4766-92FA-47CF650FBA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9350" y="1370013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SG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9898EE69-F5AE-45D6-BCE7-26BFD3B8D0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35225" y="1370013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SG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A8F2977-6606-41DD-97D8-9F138555C6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9795477"/>
              </p:ext>
            </p:extLst>
          </p:nvPr>
        </p:nvGraphicFramePr>
        <p:xfrm>
          <a:off x="0" y="987574"/>
          <a:ext cx="9144000" cy="5525336"/>
        </p:xfrm>
        <a:graphic>
          <a:graphicData uri="http://schemas.openxmlformats.org/drawingml/2006/table">
            <a:tbl>
              <a:tblPr>
                <a:tableStyleId>{69C7853C-536D-4A76-A0AE-DD22124D55A5}</a:tableStyleId>
              </a:tblPr>
              <a:tblGrid>
                <a:gridCol w="1835696">
                  <a:extLst>
                    <a:ext uri="{9D8B030D-6E8A-4147-A177-3AD203B41FA5}">
                      <a16:colId xmlns:a16="http://schemas.microsoft.com/office/drawing/2014/main" val="3965405153"/>
                    </a:ext>
                  </a:extLst>
                </a:gridCol>
                <a:gridCol w="4260304">
                  <a:extLst>
                    <a:ext uri="{9D8B030D-6E8A-4147-A177-3AD203B41FA5}">
                      <a16:colId xmlns:a16="http://schemas.microsoft.com/office/drawing/2014/main" val="3317869034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3041660762"/>
                    </a:ext>
                  </a:extLst>
                </a:gridCol>
              </a:tblGrid>
              <a:tr h="696162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600" u="none" strike="noStrike">
                          <a:effectLst/>
                        </a:rPr>
                        <a:t>Function</a:t>
                      </a:r>
                      <a:endParaRPr lang="en-SG" sz="1600">
                        <a:effectLst/>
                      </a:endParaRPr>
                    </a:p>
                    <a:p>
                      <a:pPr fontAlgn="t"/>
                      <a:br>
                        <a:rPr lang="en-SG" sz="1600">
                          <a:effectLst/>
                        </a:rPr>
                      </a:br>
                      <a:endParaRPr lang="en-SG" sz="1600">
                        <a:effectLst/>
                      </a:endParaRPr>
                    </a:p>
                  </a:txBody>
                  <a:tcPr marL="44689" marR="44689" marT="44689" marB="44689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600" u="none" strike="noStrike">
                          <a:effectLst/>
                        </a:rPr>
                        <a:t>Use Case</a:t>
                      </a:r>
                      <a:endParaRPr lang="en-SG" sz="1600">
                        <a:effectLst/>
                      </a:endParaRPr>
                    </a:p>
                    <a:p>
                      <a:pPr fontAlgn="t"/>
                      <a:br>
                        <a:rPr lang="en-SG" sz="1600">
                          <a:effectLst/>
                        </a:rPr>
                      </a:br>
                      <a:endParaRPr lang="en-SG" sz="1600">
                        <a:effectLst/>
                      </a:endParaRPr>
                    </a:p>
                  </a:txBody>
                  <a:tcPr marL="44689" marR="44689" marT="44689" marB="44689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600" u="none" strike="noStrike" dirty="0">
                          <a:effectLst/>
                        </a:rPr>
                        <a:t>New/Existing/To be Modified</a:t>
                      </a:r>
                      <a:endParaRPr lang="en-SG" sz="1600" dirty="0">
                        <a:effectLst/>
                      </a:endParaRPr>
                    </a:p>
                    <a:p>
                      <a:pPr fontAlgn="t"/>
                      <a:br>
                        <a:rPr lang="en-SG" sz="1600" dirty="0">
                          <a:effectLst/>
                        </a:rPr>
                      </a:br>
                      <a:endParaRPr lang="en-SG" sz="1600" dirty="0">
                        <a:effectLst/>
                      </a:endParaRPr>
                    </a:p>
                  </a:txBody>
                  <a:tcPr marL="44689" marR="44689" marT="44689" marB="44689"/>
                </a:tc>
                <a:extLst>
                  <a:ext uri="{0D108BD9-81ED-4DB2-BD59-A6C34878D82A}">
                    <a16:rowId xmlns:a16="http://schemas.microsoft.com/office/drawing/2014/main" val="3622747584"/>
                  </a:ext>
                </a:extLst>
              </a:tr>
              <a:tr h="4704438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Integration module 2</a:t>
                      </a:r>
                      <a:endParaRPr lang="en-SG" sz="1400">
                        <a:effectLst/>
                      </a:endParaRPr>
                    </a:p>
                    <a:p>
                      <a:pPr fontAlgn="t"/>
                      <a:br>
                        <a:rPr lang="en-SG" sz="1400">
                          <a:effectLst/>
                        </a:rPr>
                      </a:br>
                      <a:br>
                        <a:rPr lang="en-SG" sz="1400">
                          <a:effectLst/>
                        </a:rPr>
                      </a:br>
                      <a:endParaRPr lang="en-SG" sz="1400">
                        <a:effectLst/>
                      </a:endParaRP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LIS system gets updates from the of stock availability from the </a:t>
                      </a:r>
                      <a:r>
                        <a:rPr lang="en-SG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iLIP</a:t>
                      </a:r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system</a:t>
                      </a: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endParaRPr lang="en-SG" sz="1100" dirty="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LIS system gets updates of the supplier information and pricing </a:t>
                      </a:r>
                      <a:b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details from the </a:t>
                      </a:r>
                      <a:r>
                        <a:rPr lang="en-SG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iLIP</a:t>
                      </a:r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system</a:t>
                      </a: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endParaRPr lang="en-SG" sz="1100" dirty="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PWS system get updates of validated data from the </a:t>
                      </a:r>
                      <a:r>
                        <a:rPr lang="en-SG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iLIP</a:t>
                      </a:r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system</a:t>
                      </a: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endParaRPr lang="en-SG" sz="1100" dirty="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FIS system gets the updates of the budget commitment status </a:t>
                      </a:r>
                      <a:b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from the </a:t>
                      </a:r>
                      <a:r>
                        <a:rPr lang="en-SG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iLIP</a:t>
                      </a:r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system</a:t>
                      </a: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endParaRPr lang="en-SG" sz="1100" dirty="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PWS </a:t>
                      </a:r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system gets the updated PR number from the </a:t>
                      </a:r>
                      <a:r>
                        <a:rPr lang="en-SG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iLIP</a:t>
                      </a:r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system.</a:t>
                      </a:r>
                      <a:endParaRPr lang="en-SG" sz="1100" dirty="0">
                        <a:effectLst/>
                      </a:endParaRPr>
                    </a:p>
                    <a:p>
                      <a:pPr fontAlgn="t"/>
                      <a:br>
                        <a:rPr lang="en-SG" sz="1400" dirty="0">
                          <a:effectLst/>
                        </a:rPr>
                      </a:br>
                      <a:br>
                        <a:rPr lang="en-SG" sz="1400" dirty="0">
                          <a:effectLst/>
                        </a:rPr>
                      </a:br>
                      <a:br>
                        <a:rPr lang="en-SG" sz="1400" dirty="0">
                          <a:effectLst/>
                        </a:rPr>
                      </a:br>
                      <a:endParaRPr lang="en-SG" sz="1400" dirty="0">
                        <a:effectLst/>
                      </a:endParaRP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New</a:t>
                      </a:r>
                      <a:endParaRPr lang="en-SG" sz="1400" dirty="0">
                        <a:effectLst/>
                      </a:endParaRPr>
                    </a:p>
                    <a:p>
                      <a:pPr fontAlgn="t"/>
                      <a:br>
                        <a:rPr lang="en-SG" sz="1400" dirty="0">
                          <a:effectLst/>
                        </a:rPr>
                      </a:br>
                      <a:br>
                        <a:rPr lang="en-SG" sz="1400" dirty="0">
                          <a:effectLst/>
                        </a:rPr>
                      </a:br>
                      <a:endParaRPr lang="en-SG" sz="1400" dirty="0">
                        <a:effectLst/>
                      </a:endParaRPr>
                    </a:p>
                  </a:txBody>
                  <a:tcPr marL="76200" marR="76200" marT="76200" marB="76200"/>
                </a:tc>
                <a:extLst>
                  <a:ext uri="{0D108BD9-81ED-4DB2-BD59-A6C34878D82A}">
                    <a16:rowId xmlns:a16="http://schemas.microsoft.com/office/drawing/2014/main" val="1796782400"/>
                  </a:ext>
                </a:extLst>
              </a:tr>
            </a:tbl>
          </a:graphicData>
        </a:graphic>
      </p:graphicFrame>
      <p:sp>
        <p:nvSpPr>
          <p:cNvPr id="8" name="Rectangle 1">
            <a:extLst>
              <a:ext uri="{FF2B5EF4-FFF2-40B4-BE49-F238E27FC236}">
                <a16:creationId xmlns:a16="http://schemas.microsoft.com/office/drawing/2014/main" id="{C5F33CBF-4E6C-4964-A7D0-EDFE9077F1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78175" y="1370013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963727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CF4FA78-808C-4242-944C-116F6F0B2A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536" y="53211"/>
            <a:ext cx="8748464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ko-KR" sz="3200" b="1" dirty="0">
                <a:solidFill>
                  <a:schemeClr val="tx2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Application Model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A2D38816-CDDC-4FEA-87AC-A0B73AC47A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28032" y="1347614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SG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B61FD8FE-F03A-4766-92FA-47CF650FBA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9350" y="1370013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SG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9898EE69-F5AE-45D6-BCE7-26BFD3B8D0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35225" y="1370013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SG"/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C5F33CBF-4E6C-4964-A7D0-EDFE9077F1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78175" y="1370013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SG"/>
          </a:p>
        </p:txBody>
      </p:sp>
      <p:pic>
        <p:nvPicPr>
          <p:cNvPr id="34818" name="Picture 2" descr="https://lh5.googleusercontent.com/zYlBZ0Vyvz58MoCPlnJJOu23hQo4TeRAFFHJ1MjkNNxOoiNQQUgdpbBAgqWo00IhakRfwgKXCNhqejrs42sNECrUsIzoiuY0iRD1X5JNMMT25579sn03ZmIvlwmHKkCSdolFQ_ih_1g">
            <a:extLst>
              <a:ext uri="{FF2B5EF4-FFF2-40B4-BE49-F238E27FC236}">
                <a16:creationId xmlns:a16="http://schemas.microsoft.com/office/drawing/2014/main" id="{7740173C-23A3-4D4D-BE13-FE9B8ADE37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886309"/>
            <a:ext cx="6002114" cy="4257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1610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B7CED25-82D9-4BC9-A26F-77BF11D96D9F}"/>
              </a:ext>
            </a:extLst>
          </p:cNvPr>
          <p:cNvSpPr/>
          <p:nvPr/>
        </p:nvSpPr>
        <p:spPr>
          <a:xfrm>
            <a:off x="3491880" y="1275606"/>
            <a:ext cx="4927696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Data Analytics</a:t>
            </a:r>
          </a:p>
          <a:p>
            <a:pPr algn="ctr"/>
            <a:r>
              <a:rPr lang="en-US" sz="54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Application</a:t>
            </a:r>
            <a:endParaRPr lang="en-US" sz="5400" b="1" cap="none" spc="0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  <p:pic>
        <p:nvPicPr>
          <p:cNvPr id="3" name="Picture 6" descr="Image result for coconut">
            <a:extLst>
              <a:ext uri="{FF2B5EF4-FFF2-40B4-BE49-F238E27FC236}">
                <a16:creationId xmlns:a16="http://schemas.microsoft.com/office/drawing/2014/main" id="{5739E99E-CB06-4664-8F51-CFCAA56DA5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8520" y="3797394"/>
            <a:ext cx="2050554" cy="1367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2183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CF4FA78-808C-4242-944C-116F6F0B2A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536" y="53211"/>
            <a:ext cx="8748464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ko-KR" sz="3200" b="1" dirty="0">
                <a:solidFill>
                  <a:schemeClr val="tx2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Data Analytics Application: To-Be Process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A2D38816-CDDC-4FEA-87AC-A0B73AC47A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28032" y="1347614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SG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B61FD8FE-F03A-4766-92FA-47CF650FBA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9350" y="1370013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SG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9898EE69-F5AE-45D6-BCE7-26BFD3B8D0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35225" y="1370013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SG"/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C5F33CBF-4E6C-4964-A7D0-EDFE9077F1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78175" y="1370013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SG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AE786FF-1604-46A6-A288-2EB0B0CD17B8}"/>
              </a:ext>
            </a:extLst>
          </p:cNvPr>
          <p:cNvSpPr txBox="1"/>
          <p:nvPr/>
        </p:nvSpPr>
        <p:spPr>
          <a:xfrm>
            <a:off x="179513" y="915566"/>
            <a:ext cx="896448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b="1" dirty="0">
                <a:solidFill>
                  <a:schemeClr val="accent3">
                    <a:lumMod val="50000"/>
                  </a:schemeClr>
                </a:solidFill>
              </a:rPr>
              <a:t>Business Challenges</a:t>
            </a:r>
          </a:p>
          <a:p>
            <a:endParaRPr lang="en-SG" dirty="0">
              <a:solidFill>
                <a:schemeClr val="accent3">
                  <a:lumMod val="50000"/>
                </a:schemeClr>
              </a:solidFill>
            </a:endParaRP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SG" dirty="0">
                <a:solidFill>
                  <a:schemeClr val="accent3">
                    <a:lumMod val="50000"/>
                  </a:schemeClr>
                </a:solidFill>
              </a:rPr>
              <a:t>What is the success rate for negotiation with suppliers? 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endParaRPr lang="en-SG" dirty="0">
              <a:solidFill>
                <a:schemeClr val="accent3">
                  <a:lumMod val="50000"/>
                </a:schemeClr>
              </a:solidFill>
            </a:endParaRP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SG" dirty="0">
                <a:solidFill>
                  <a:schemeClr val="accent3">
                    <a:lumMod val="50000"/>
                  </a:schemeClr>
                </a:solidFill>
              </a:rPr>
              <a:t>What is the predicted wait time for the “Intelligent sourcing of suppliers through online marketplace” task?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endParaRPr lang="en-SG" dirty="0">
              <a:solidFill>
                <a:schemeClr val="accent3">
                  <a:lumMod val="50000"/>
                </a:schemeClr>
              </a:solidFill>
            </a:endParaRP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SG" dirty="0">
                <a:solidFill>
                  <a:schemeClr val="accent3">
                    <a:lumMod val="50000"/>
                  </a:schemeClr>
                </a:solidFill>
              </a:rPr>
              <a:t>Efficiency of real-time updates provided by outsourcer for stock availability 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endParaRPr lang="en-SG" dirty="0">
              <a:solidFill>
                <a:schemeClr val="accent3">
                  <a:lumMod val="50000"/>
                </a:schemeClr>
              </a:solidFill>
            </a:endParaRP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SG" dirty="0">
                <a:solidFill>
                  <a:schemeClr val="accent3">
                    <a:lumMod val="50000"/>
                  </a:schemeClr>
                </a:solidFill>
              </a:rPr>
              <a:t>Time taken for data migration of PWS, LIS and FIS </a:t>
            </a:r>
            <a:r>
              <a:rPr lang="en-SG" dirty="0">
                <a:solidFill>
                  <a:schemeClr val="accent3">
                    <a:lumMod val="50000"/>
                  </a:schemeClr>
                </a:solidFill>
                <a:sym typeface="Wingdings" panose="05000000000000000000" pitchFamily="2" charset="2"/>
              </a:rPr>
              <a:t> </a:t>
            </a:r>
            <a:r>
              <a:rPr lang="en-SG" dirty="0" err="1">
                <a:solidFill>
                  <a:schemeClr val="accent3">
                    <a:lumMod val="50000"/>
                  </a:schemeClr>
                </a:solidFill>
              </a:rPr>
              <a:t>iLIP</a:t>
            </a:r>
            <a:endParaRPr lang="en-SG" dirty="0">
              <a:solidFill>
                <a:schemeClr val="accent3">
                  <a:lumMod val="50000"/>
                </a:schemeClr>
              </a:solidFill>
            </a:endParaRPr>
          </a:p>
          <a:p>
            <a:pPr marL="285750" indent="-285750" fontAlgn="base">
              <a:buFont typeface="Arial" panose="020B0604020202020204" pitchFamily="34" charset="0"/>
              <a:buChar char="•"/>
            </a:pPr>
            <a:endParaRPr lang="en-SG" dirty="0">
              <a:solidFill>
                <a:schemeClr val="accent3">
                  <a:lumMod val="50000"/>
                </a:schemeClr>
              </a:solidFill>
            </a:endParaRP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SG" dirty="0">
                <a:solidFill>
                  <a:schemeClr val="accent3">
                    <a:lumMod val="50000"/>
                  </a:schemeClr>
                </a:solidFill>
              </a:rPr>
              <a:t>What is the predicted wait time for creation and printing of PO in </a:t>
            </a:r>
            <a:r>
              <a:rPr lang="en-SG" dirty="0" err="1">
                <a:solidFill>
                  <a:schemeClr val="accent3">
                    <a:lumMod val="50000"/>
                  </a:schemeClr>
                </a:solidFill>
              </a:rPr>
              <a:t>iLIP</a:t>
            </a:r>
            <a:r>
              <a:rPr lang="en-SG" dirty="0">
                <a:solidFill>
                  <a:schemeClr val="accent3">
                    <a:lumMod val="50000"/>
                  </a:schemeClr>
                </a:solidFill>
              </a:rPr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SG" dirty="0">
              <a:solidFill>
                <a:schemeClr val="accent3">
                  <a:lumMod val="50000"/>
                </a:schemeClr>
              </a:solidFill>
            </a:endParaRPr>
          </a:p>
        </p:txBody>
      </p:sp>
      <p:pic>
        <p:nvPicPr>
          <p:cNvPr id="9" name="Picture 6" descr="Image result for coconut">
            <a:extLst>
              <a:ext uri="{FF2B5EF4-FFF2-40B4-BE49-F238E27FC236}">
                <a16:creationId xmlns:a16="http://schemas.microsoft.com/office/drawing/2014/main" id="{D3B8D152-D686-4937-B86E-55CF506090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2360" y="4249668"/>
            <a:ext cx="1340748" cy="893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4912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CF4FA78-808C-4242-944C-116F6F0B2A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536" y="53211"/>
            <a:ext cx="8748464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ko-KR" sz="3200" b="1" dirty="0">
                <a:solidFill>
                  <a:schemeClr val="tx2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Data Analytics Application: To-Be Process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A2D38816-CDDC-4FEA-87AC-A0B73AC47A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28032" y="1347614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SG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B61FD8FE-F03A-4766-92FA-47CF650FBA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9350" y="1370013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SG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9898EE69-F5AE-45D6-BCE7-26BFD3B8D0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35225" y="1370013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SG"/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C5F33CBF-4E6C-4964-A7D0-EDFE9077F1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78175" y="1370013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SG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AE786FF-1604-46A6-A288-2EB0B0CD17B8}"/>
              </a:ext>
            </a:extLst>
          </p:cNvPr>
          <p:cNvSpPr txBox="1"/>
          <p:nvPr/>
        </p:nvSpPr>
        <p:spPr>
          <a:xfrm>
            <a:off x="179513" y="915566"/>
            <a:ext cx="896448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SG" b="1" dirty="0">
                <a:solidFill>
                  <a:schemeClr val="accent3">
                    <a:lumMod val="50000"/>
                  </a:schemeClr>
                </a:solidFill>
              </a:rPr>
              <a:t>How is Data Analytics applied </a:t>
            </a:r>
          </a:p>
          <a:p>
            <a:pPr marL="285750" indent="-285750" fontAlgn="base">
              <a:buFont typeface="Wingdings" panose="05000000000000000000" pitchFamily="2" charset="2"/>
              <a:buChar char="v"/>
            </a:pPr>
            <a:endParaRPr lang="en-SG" dirty="0">
              <a:solidFill>
                <a:schemeClr val="accent3">
                  <a:lumMod val="50000"/>
                </a:schemeClr>
              </a:solidFill>
            </a:endParaRPr>
          </a:p>
          <a:p>
            <a:pPr marL="285750" indent="-285750" fontAlgn="base">
              <a:buFont typeface="Wingdings" panose="05000000000000000000" pitchFamily="2" charset="2"/>
              <a:buChar char="v"/>
            </a:pPr>
            <a:r>
              <a:rPr lang="en-SG" dirty="0">
                <a:solidFill>
                  <a:schemeClr val="accent3">
                    <a:lumMod val="50000"/>
                  </a:schemeClr>
                </a:solidFill>
              </a:rPr>
              <a:t>Decision Analysis of preferred suppliers in existing catalogue</a:t>
            </a:r>
          </a:p>
          <a:p>
            <a:pPr marL="285750" indent="-285750" fontAlgn="base">
              <a:buFont typeface="Wingdings" panose="05000000000000000000" pitchFamily="2" charset="2"/>
              <a:buChar char="v"/>
            </a:pPr>
            <a:endParaRPr lang="en-SG" dirty="0">
              <a:solidFill>
                <a:schemeClr val="accent3">
                  <a:lumMod val="50000"/>
                </a:schemeClr>
              </a:solidFill>
            </a:endParaRPr>
          </a:p>
          <a:p>
            <a:pPr marL="285750" indent="-285750" fontAlgn="base">
              <a:buFont typeface="Wingdings" panose="05000000000000000000" pitchFamily="2" charset="2"/>
              <a:buChar char="v"/>
            </a:pPr>
            <a:r>
              <a:rPr lang="en-SG" dirty="0">
                <a:solidFill>
                  <a:schemeClr val="accent3">
                    <a:lumMod val="50000"/>
                  </a:schemeClr>
                </a:solidFill>
              </a:rPr>
              <a:t>Intelligent Sourcing &amp; Selection of new suppliers</a:t>
            </a:r>
          </a:p>
        </p:txBody>
      </p:sp>
      <p:pic>
        <p:nvPicPr>
          <p:cNvPr id="9" name="Picture 6" descr="Image result for coconut">
            <a:extLst>
              <a:ext uri="{FF2B5EF4-FFF2-40B4-BE49-F238E27FC236}">
                <a16:creationId xmlns:a16="http://schemas.microsoft.com/office/drawing/2014/main" id="{B2858FB7-7AFE-4B87-9762-14161DCBDC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2554" y="3776464"/>
            <a:ext cx="2050554" cy="1367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7F1C60B-63DA-435C-A9BF-2B4321B690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560" y="2521531"/>
            <a:ext cx="2357967" cy="169197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6633955-9619-4C82-8526-082EE404AB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0277" y="2465479"/>
            <a:ext cx="1693290" cy="2621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134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CF4FA78-808C-4242-944C-116F6F0B2A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536" y="53211"/>
            <a:ext cx="8748464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ko-KR" sz="3200" b="1" dirty="0">
                <a:solidFill>
                  <a:schemeClr val="tx2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Data Analytics Application: To-Be Process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A2D38816-CDDC-4FEA-87AC-A0B73AC47A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28032" y="1347614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SG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B61FD8FE-F03A-4766-92FA-47CF650FBA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9350" y="1370013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SG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9898EE69-F5AE-45D6-BCE7-26BFD3B8D0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35225" y="1370013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SG"/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C5F33CBF-4E6C-4964-A7D0-EDFE9077F1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78175" y="1370013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SG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AE786FF-1604-46A6-A288-2EB0B0CD17B8}"/>
              </a:ext>
            </a:extLst>
          </p:cNvPr>
          <p:cNvSpPr txBox="1"/>
          <p:nvPr/>
        </p:nvSpPr>
        <p:spPr>
          <a:xfrm>
            <a:off x="179513" y="915566"/>
            <a:ext cx="8964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buFont typeface="Wingdings" panose="05000000000000000000" pitchFamily="2" charset="2"/>
              <a:buChar char="v"/>
            </a:pPr>
            <a:r>
              <a:rPr lang="en-SG" b="1" dirty="0"/>
              <a:t>Data required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8C68CAD-C932-4548-B2AE-3E3BC89131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9588177"/>
              </p:ext>
            </p:extLst>
          </p:nvPr>
        </p:nvGraphicFramePr>
        <p:xfrm>
          <a:off x="4745908" y="2162475"/>
          <a:ext cx="4398092" cy="1794258"/>
        </p:xfrm>
        <a:graphic>
          <a:graphicData uri="http://schemas.openxmlformats.org/drawingml/2006/table">
            <a:tbl>
              <a:tblPr>
                <a:tableStyleId>{69C7853C-536D-4A76-A0AE-DD22124D55A5}</a:tableStyleId>
              </a:tblPr>
              <a:tblGrid>
                <a:gridCol w="2199046">
                  <a:extLst>
                    <a:ext uri="{9D8B030D-6E8A-4147-A177-3AD203B41FA5}">
                      <a16:colId xmlns:a16="http://schemas.microsoft.com/office/drawing/2014/main" val="3392324045"/>
                    </a:ext>
                  </a:extLst>
                </a:gridCol>
                <a:gridCol w="2199046">
                  <a:extLst>
                    <a:ext uri="{9D8B030D-6E8A-4147-A177-3AD203B41FA5}">
                      <a16:colId xmlns:a16="http://schemas.microsoft.com/office/drawing/2014/main" val="414849245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b="1">
                          <a:effectLst/>
                        </a:rPr>
                        <a:t>Actor</a:t>
                      </a:r>
                      <a:endParaRPr lang="en-SG" sz="1100" b="1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b="1" dirty="0">
                          <a:effectLst/>
                        </a:rPr>
                        <a:t>Data Attribute</a:t>
                      </a:r>
                      <a:endParaRPr lang="en-SG" sz="1100" b="1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394002551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dirty="0">
                          <a:effectLst/>
                        </a:rPr>
                        <a:t>Procurement Admin</a:t>
                      </a:r>
                      <a:endParaRPr lang="en-SG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dirty="0">
                          <a:effectLst/>
                        </a:rPr>
                        <a:t>Employee ID, Employee name,</a:t>
                      </a:r>
                      <a:br>
                        <a:rPr lang="en-US" sz="1000" dirty="0">
                          <a:effectLst/>
                        </a:rPr>
                      </a:br>
                      <a:r>
                        <a:rPr lang="en-US" sz="1000" dirty="0">
                          <a:effectLst/>
                        </a:rPr>
                        <a:t> Birthdate, Age, Gender </a:t>
                      </a:r>
                      <a:endParaRPr lang="en-SG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518331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>
                          <a:effectLst/>
                        </a:rPr>
                        <a:t>Professional Buyer</a:t>
                      </a:r>
                      <a:endParaRPr lang="en-SG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dirty="0">
                          <a:effectLst/>
                        </a:rPr>
                        <a:t>Employee ID, Employee name, </a:t>
                      </a:r>
                      <a:br>
                        <a:rPr lang="en-US" sz="1000" dirty="0">
                          <a:effectLst/>
                        </a:rPr>
                      </a:br>
                      <a:r>
                        <a:rPr lang="en-US" sz="1000" dirty="0">
                          <a:effectLst/>
                        </a:rPr>
                        <a:t>Birthdate, Age, Gender</a:t>
                      </a:r>
                      <a:endParaRPr lang="en-SG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971592873"/>
                  </a:ext>
                </a:extLst>
              </a:tr>
              <a:tr h="25336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dirty="0">
                          <a:effectLst/>
                        </a:rPr>
                        <a:t>Integrated Logistic Inventory </a:t>
                      </a:r>
                      <a:br>
                        <a:rPr lang="en-US" sz="1000" dirty="0">
                          <a:effectLst/>
                        </a:rPr>
                      </a:br>
                      <a:r>
                        <a:rPr lang="en-US" sz="1000" dirty="0">
                          <a:effectLst/>
                        </a:rPr>
                        <a:t>Procurement (</a:t>
                      </a:r>
                      <a:r>
                        <a:rPr lang="en-US" sz="1000" dirty="0" err="1">
                          <a:effectLst/>
                        </a:rPr>
                        <a:t>iLIP</a:t>
                      </a:r>
                      <a:r>
                        <a:rPr lang="en-US" sz="1000" dirty="0">
                          <a:effectLst/>
                        </a:rPr>
                        <a:t>) system</a:t>
                      </a:r>
                      <a:endParaRPr lang="en-SG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dirty="0">
                          <a:effectLst/>
                        </a:rPr>
                        <a:t>Stock availability status, Email ID, Supplier ID, Delivery Date, </a:t>
                      </a:r>
                      <a:br>
                        <a:rPr lang="en-US" sz="1000" dirty="0">
                          <a:effectLst/>
                        </a:rPr>
                      </a:br>
                      <a:r>
                        <a:rPr lang="en-US" sz="1000" dirty="0">
                          <a:effectLst/>
                        </a:rPr>
                        <a:t>Purchase Requisition ID  </a:t>
                      </a:r>
                      <a:endParaRPr lang="en-SG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80733033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F29D90B4-0D90-456E-89F2-3E3FDA9A89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3216236"/>
              </p:ext>
            </p:extLst>
          </p:nvPr>
        </p:nvGraphicFramePr>
        <p:xfrm>
          <a:off x="71881" y="1346880"/>
          <a:ext cx="4658152" cy="1631190"/>
        </p:xfrm>
        <a:graphic>
          <a:graphicData uri="http://schemas.openxmlformats.org/drawingml/2006/table">
            <a:tbl>
              <a:tblPr>
                <a:tableStyleId>{69C7853C-536D-4A76-A0AE-DD22124D55A5}</a:tableStyleId>
              </a:tblPr>
              <a:tblGrid>
                <a:gridCol w="2329076">
                  <a:extLst>
                    <a:ext uri="{9D8B030D-6E8A-4147-A177-3AD203B41FA5}">
                      <a16:colId xmlns:a16="http://schemas.microsoft.com/office/drawing/2014/main" val="4127350271"/>
                    </a:ext>
                  </a:extLst>
                </a:gridCol>
                <a:gridCol w="2329076">
                  <a:extLst>
                    <a:ext uri="{9D8B030D-6E8A-4147-A177-3AD203B41FA5}">
                      <a16:colId xmlns:a16="http://schemas.microsoft.com/office/drawing/2014/main" val="278817120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b="1" dirty="0">
                          <a:effectLst/>
                        </a:rPr>
                        <a:t>Activity</a:t>
                      </a:r>
                      <a:endParaRPr lang="en-SG" sz="1100" b="1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b="1" dirty="0">
                          <a:effectLst/>
                        </a:rPr>
                        <a:t>Data Attributes</a:t>
                      </a:r>
                      <a:endParaRPr lang="en-SG" sz="1100" b="1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340522578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dirty="0">
                          <a:effectLst/>
                        </a:rPr>
                        <a:t>Receive real time updates from </a:t>
                      </a:r>
                      <a:br>
                        <a:rPr lang="en-US" sz="1000" dirty="0">
                          <a:effectLst/>
                        </a:rPr>
                      </a:br>
                      <a:r>
                        <a:rPr lang="en-US" sz="1000" dirty="0">
                          <a:effectLst/>
                        </a:rPr>
                        <a:t>outsourcer about stock availability</a:t>
                      </a:r>
                      <a:endParaRPr lang="en-SG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>
                    <a:blipFill>
                      <a:blip r:embed="rId2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dirty="0">
                          <a:effectLst/>
                        </a:rPr>
                        <a:t>Real Time Stock Update Id, </a:t>
                      </a:r>
                      <a:br>
                        <a:rPr lang="en-US" sz="1000" dirty="0">
                          <a:effectLst/>
                        </a:rPr>
                      </a:br>
                      <a:r>
                        <a:rPr lang="en-US" sz="1000" dirty="0">
                          <a:effectLst/>
                        </a:rPr>
                        <a:t>Stock Availability status </a:t>
                      </a:r>
                      <a:endParaRPr lang="en-SG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>
                    <a:blipFill>
                      <a:blip r:embed="rId2"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7133371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>
                          <a:effectLst/>
                        </a:rPr>
                        <a:t>Intelligent Sourcing for new suppliers</a:t>
                      </a:r>
                      <a:endParaRPr lang="en-SG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>
                    <a:blipFill>
                      <a:blip r:embed="rId2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dirty="0">
                          <a:effectLst/>
                        </a:rPr>
                        <a:t>Supplier Id, Purchase Order ID, </a:t>
                      </a:r>
                      <a:br>
                        <a:rPr lang="en-US" sz="1000" dirty="0">
                          <a:effectLst/>
                        </a:rPr>
                      </a:br>
                      <a:r>
                        <a:rPr lang="en-US" sz="1000" dirty="0">
                          <a:effectLst/>
                        </a:rPr>
                        <a:t>Recommendation Percentage</a:t>
                      </a:r>
                      <a:endParaRPr lang="en-SG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>
                    <a:blipFill>
                      <a:blip r:embed="rId2"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957049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dirty="0">
                          <a:effectLst/>
                        </a:rPr>
                        <a:t>Update of supplier information and </a:t>
                      </a:r>
                      <a:br>
                        <a:rPr lang="en-US" sz="1000" dirty="0">
                          <a:effectLst/>
                        </a:rPr>
                      </a:br>
                      <a:r>
                        <a:rPr lang="en-US" sz="1000" dirty="0">
                          <a:effectLst/>
                        </a:rPr>
                        <a:t>pricing details in </a:t>
                      </a:r>
                      <a:r>
                        <a:rPr lang="en-US" sz="1000" dirty="0" err="1">
                          <a:effectLst/>
                        </a:rPr>
                        <a:t>iLIP</a:t>
                      </a:r>
                      <a:endParaRPr lang="en-SG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dirty="0">
                          <a:effectLst/>
                        </a:rPr>
                        <a:t>Supplier Id, Pricing Details </a:t>
                      </a:r>
                      <a:endParaRPr lang="en-SG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506402201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FAAAFABE-90A8-4E5A-B789-79FB017A1A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257777"/>
              </p:ext>
            </p:extLst>
          </p:nvPr>
        </p:nvGraphicFramePr>
        <p:xfrm>
          <a:off x="-1" y="3363838"/>
          <a:ext cx="4730033" cy="1831813"/>
        </p:xfrm>
        <a:graphic>
          <a:graphicData uri="http://schemas.openxmlformats.org/drawingml/2006/table">
            <a:tbl>
              <a:tblPr>
                <a:tableStyleId>{69C7853C-536D-4A76-A0AE-DD22124D55A5}</a:tableStyleId>
              </a:tblPr>
              <a:tblGrid>
                <a:gridCol w="2407121">
                  <a:extLst>
                    <a:ext uri="{9D8B030D-6E8A-4147-A177-3AD203B41FA5}">
                      <a16:colId xmlns:a16="http://schemas.microsoft.com/office/drawing/2014/main" val="4083038537"/>
                    </a:ext>
                  </a:extLst>
                </a:gridCol>
                <a:gridCol w="2322912">
                  <a:extLst>
                    <a:ext uri="{9D8B030D-6E8A-4147-A177-3AD203B41FA5}">
                      <a16:colId xmlns:a16="http://schemas.microsoft.com/office/drawing/2014/main" val="881685548"/>
                    </a:ext>
                  </a:extLst>
                </a:gridCol>
              </a:tblGrid>
              <a:tr h="34837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b="1">
                          <a:effectLst/>
                        </a:rPr>
                        <a:t>Supplementary data</a:t>
                      </a:r>
                      <a:endParaRPr lang="en-SG" sz="1100" b="1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b="1" dirty="0">
                          <a:effectLst/>
                        </a:rPr>
                        <a:t>Data Attributes</a:t>
                      </a:r>
                      <a:endParaRPr lang="en-SG" sz="1100" b="1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838671430"/>
                  </a:ext>
                </a:extLst>
              </a:tr>
              <a:tr h="71261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dirty="0">
                          <a:effectLst/>
                        </a:rPr>
                        <a:t>Outsourcer</a:t>
                      </a:r>
                      <a:endParaRPr lang="en-SG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dirty="0">
                          <a:effectLst/>
                        </a:rPr>
                        <a:t>Name of Company, Real Time Stock Availability Status, Length of Contract</a:t>
                      </a:r>
                      <a:endParaRPr lang="en-SG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106472633"/>
                  </a:ext>
                </a:extLst>
              </a:tr>
              <a:tr h="71261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>
                          <a:effectLst/>
                        </a:rPr>
                        <a:t>Purchase Order </a:t>
                      </a:r>
                      <a:endParaRPr lang="en-SG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dirty="0">
                          <a:effectLst/>
                        </a:rPr>
                        <a:t>Purchase Order ID, Date, </a:t>
                      </a:r>
                      <a:br>
                        <a:rPr lang="en-US" sz="1000" dirty="0">
                          <a:effectLst/>
                        </a:rPr>
                      </a:br>
                      <a:r>
                        <a:rPr lang="en-US" sz="1000" dirty="0">
                          <a:effectLst/>
                        </a:rPr>
                        <a:t>Item description, Quantity, Price, </a:t>
                      </a:r>
                      <a:br>
                        <a:rPr lang="en-US" sz="1000" dirty="0">
                          <a:effectLst/>
                        </a:rPr>
                      </a:br>
                      <a:r>
                        <a:rPr lang="en-US" sz="1000" dirty="0">
                          <a:effectLst/>
                        </a:rPr>
                        <a:t>Supplier name, </a:t>
                      </a:r>
                      <a:br>
                        <a:rPr lang="en-US" sz="1000" dirty="0">
                          <a:effectLst/>
                        </a:rPr>
                      </a:br>
                      <a:r>
                        <a:rPr lang="en-US" sz="1000" dirty="0">
                          <a:effectLst/>
                        </a:rPr>
                        <a:t>Shipping details, Billing details</a:t>
                      </a:r>
                      <a:endParaRPr lang="en-SG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413455250"/>
                  </a:ext>
                </a:extLst>
              </a:tr>
            </a:tbl>
          </a:graphicData>
        </a:graphic>
      </p:graphicFrame>
      <p:sp>
        <p:nvSpPr>
          <p:cNvPr id="11" name="Rectangle 1">
            <a:extLst>
              <a:ext uri="{FF2B5EF4-FFF2-40B4-BE49-F238E27FC236}">
                <a16:creationId xmlns:a16="http://schemas.microsoft.com/office/drawing/2014/main" id="{C0AED939-ED8D-4785-9D7A-59112DAFC0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79712" y="31676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kumimoji="0" lang="en-US" altLang="en-US" sz="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2" name="Picture 6" descr="Image result for coconut">
            <a:extLst>
              <a:ext uri="{FF2B5EF4-FFF2-40B4-BE49-F238E27FC236}">
                <a16:creationId xmlns:a16="http://schemas.microsoft.com/office/drawing/2014/main" id="{B5922510-3064-4C50-A906-A2A5B353A5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8344" y="4153656"/>
            <a:ext cx="1484764" cy="98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159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CF4FA78-808C-4242-944C-116F6F0B2A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536" y="53211"/>
            <a:ext cx="8748464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ko-KR" sz="3200" b="1" dirty="0">
                <a:solidFill>
                  <a:schemeClr val="tx2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Data Analytics Application: To-Be Process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A2D38816-CDDC-4FEA-87AC-A0B73AC47A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28032" y="1347614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SG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B61FD8FE-F03A-4766-92FA-47CF650FBA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9350" y="1370013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SG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9898EE69-F5AE-45D6-BCE7-26BFD3B8D0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35225" y="1370013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SG"/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C5F33CBF-4E6C-4964-A7D0-EDFE9077F1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78175" y="1370013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SG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AE786FF-1604-46A6-A288-2EB0B0CD17B8}"/>
              </a:ext>
            </a:extLst>
          </p:cNvPr>
          <p:cNvSpPr txBox="1"/>
          <p:nvPr/>
        </p:nvSpPr>
        <p:spPr>
          <a:xfrm>
            <a:off x="179513" y="915566"/>
            <a:ext cx="8964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buFont typeface="Wingdings" panose="05000000000000000000" pitchFamily="2" charset="2"/>
              <a:buChar char="v"/>
            </a:pPr>
            <a:r>
              <a:rPr lang="en-SG" b="1" dirty="0"/>
              <a:t>Statistical Measures</a:t>
            </a:r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C0AED939-ED8D-4785-9D7A-59112DAFC0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79712" y="31676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kumimoji="0" lang="en-US" altLang="en-US" sz="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CEEA0B58-68AE-496E-A83E-F8B039F424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6186535"/>
              </p:ext>
            </p:extLst>
          </p:nvPr>
        </p:nvGraphicFramePr>
        <p:xfrm>
          <a:off x="0" y="1369452"/>
          <a:ext cx="9144000" cy="3804453"/>
        </p:xfrm>
        <a:graphic>
          <a:graphicData uri="http://schemas.openxmlformats.org/drawingml/2006/table">
            <a:tbl>
              <a:tblPr>
                <a:tableStyleId>{69C7853C-536D-4A76-A0AE-DD22124D55A5}</a:tableStyleId>
              </a:tblPr>
              <a:tblGrid>
                <a:gridCol w="395536">
                  <a:extLst>
                    <a:ext uri="{9D8B030D-6E8A-4147-A177-3AD203B41FA5}">
                      <a16:colId xmlns:a16="http://schemas.microsoft.com/office/drawing/2014/main" val="2986494799"/>
                    </a:ext>
                  </a:extLst>
                </a:gridCol>
                <a:gridCol w="8748464">
                  <a:extLst>
                    <a:ext uri="{9D8B030D-6E8A-4147-A177-3AD203B41FA5}">
                      <a16:colId xmlns:a16="http://schemas.microsoft.com/office/drawing/2014/main" val="372044872"/>
                    </a:ext>
                  </a:extLst>
                </a:gridCol>
              </a:tblGrid>
              <a:tr h="28174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200" b="1" u="none" strike="noStrike">
                          <a:effectLst/>
                        </a:rPr>
                        <a:t>No.</a:t>
                      </a:r>
                      <a:endParaRPr lang="en-SG" sz="1200" b="1">
                        <a:effectLst/>
                      </a:endParaRPr>
                    </a:p>
                  </a:txBody>
                  <a:tcPr marL="53231" marR="53231" marT="53231" marB="53231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200" b="1" u="none" strike="noStrike" dirty="0">
                          <a:effectLst/>
                        </a:rPr>
                        <a:t>Statistical Measures</a:t>
                      </a:r>
                      <a:endParaRPr lang="en-SG" sz="1200" b="1" dirty="0">
                        <a:effectLst/>
                      </a:endParaRPr>
                    </a:p>
                  </a:txBody>
                  <a:tcPr marL="53231" marR="53231" marT="53231" marB="53231"/>
                </a:tc>
                <a:extLst>
                  <a:ext uri="{0D108BD9-81ED-4DB2-BD59-A6C34878D82A}">
                    <a16:rowId xmlns:a16="http://schemas.microsoft.com/office/drawing/2014/main" val="1632660180"/>
                  </a:ext>
                </a:extLst>
              </a:tr>
              <a:tr h="28174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900" u="none" strike="noStrike">
                          <a:effectLst/>
                        </a:rPr>
                        <a:t>1</a:t>
                      </a:r>
                      <a:endParaRPr lang="en-SG" sz="1800">
                        <a:effectLst/>
                      </a:endParaRPr>
                    </a:p>
                  </a:txBody>
                  <a:tcPr marL="53231" marR="53231" marT="53231" marB="53231"/>
                </a:tc>
                <a:tc>
                  <a:txBody>
                    <a:bodyPr/>
                    <a:lstStyle/>
                    <a:p>
                      <a:pPr marR="11811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200" u="none" strike="noStrike" dirty="0">
                          <a:effectLst/>
                        </a:rPr>
                        <a:t>Stock Availability rate</a:t>
                      </a:r>
                      <a:endParaRPr lang="en-SG" sz="1200" dirty="0">
                        <a:effectLst/>
                      </a:endParaRPr>
                    </a:p>
                  </a:txBody>
                  <a:tcPr marL="53231" marR="53231" marT="53231" marB="53231"/>
                </a:tc>
                <a:extLst>
                  <a:ext uri="{0D108BD9-81ED-4DB2-BD59-A6C34878D82A}">
                    <a16:rowId xmlns:a16="http://schemas.microsoft.com/office/drawing/2014/main" val="1597640384"/>
                  </a:ext>
                </a:extLst>
              </a:tr>
              <a:tr h="378155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900" u="none" strike="noStrike">
                          <a:effectLst/>
                        </a:rPr>
                        <a:t>2</a:t>
                      </a:r>
                      <a:endParaRPr lang="en-SG" sz="1800">
                        <a:effectLst/>
                      </a:endParaRPr>
                    </a:p>
                  </a:txBody>
                  <a:tcPr marL="53231" marR="53231" marT="53231" marB="53231">
                    <a:blipFill>
                      <a:blip r:embed="rId2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R="11811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200" u="none" strike="noStrike" dirty="0">
                          <a:effectLst/>
                        </a:rPr>
                        <a:t>Number of suppliers provided by intelligent sourcing</a:t>
                      </a:r>
                      <a:endParaRPr lang="en-SG" sz="1200" dirty="0">
                        <a:effectLst/>
                      </a:endParaRPr>
                    </a:p>
                  </a:txBody>
                  <a:tcPr marL="53231" marR="53231" marT="53231" marB="53231">
                    <a:blipFill>
                      <a:blip r:embed="rId2"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278563924"/>
                  </a:ext>
                </a:extLst>
              </a:tr>
              <a:tr h="378155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900" u="none" strike="noStrike">
                          <a:effectLst/>
                        </a:rPr>
                        <a:t>3</a:t>
                      </a:r>
                      <a:endParaRPr lang="en-SG" sz="1800">
                        <a:effectLst/>
                      </a:endParaRPr>
                    </a:p>
                  </a:txBody>
                  <a:tcPr marL="53231" marR="53231" marT="53231" marB="53231"/>
                </a:tc>
                <a:tc>
                  <a:txBody>
                    <a:bodyPr/>
                    <a:lstStyle/>
                    <a:p>
                      <a:pPr marR="11811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200" u="none" strike="noStrike" dirty="0">
                          <a:effectLst/>
                        </a:rPr>
                        <a:t>Average number of updates from outsourcer per day</a:t>
                      </a:r>
                      <a:endParaRPr lang="en-SG" sz="1200" dirty="0">
                        <a:effectLst/>
                      </a:endParaRPr>
                    </a:p>
                  </a:txBody>
                  <a:tcPr marL="53231" marR="53231" marT="53231" marB="53231"/>
                </a:tc>
                <a:extLst>
                  <a:ext uri="{0D108BD9-81ED-4DB2-BD59-A6C34878D82A}">
                    <a16:rowId xmlns:a16="http://schemas.microsoft.com/office/drawing/2014/main" val="3846561343"/>
                  </a:ext>
                </a:extLst>
              </a:tr>
              <a:tr h="378155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900" u="none" strike="noStrike">
                          <a:effectLst/>
                        </a:rPr>
                        <a:t>4</a:t>
                      </a:r>
                      <a:endParaRPr lang="en-SG" sz="1800">
                        <a:effectLst/>
                      </a:endParaRPr>
                    </a:p>
                  </a:txBody>
                  <a:tcPr marL="53231" marR="53231" marT="53231" marB="53231">
                    <a:blipFill>
                      <a:blip r:embed="rId2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R="11811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200" u="none" strike="noStrike" dirty="0">
                          <a:effectLst/>
                        </a:rPr>
                        <a:t>Ratio of successful negotiations to unsuccessful negotiations</a:t>
                      </a:r>
                      <a:endParaRPr lang="en-SG" sz="1200" dirty="0">
                        <a:effectLst/>
                      </a:endParaRPr>
                    </a:p>
                  </a:txBody>
                  <a:tcPr marL="53231" marR="53231" marT="53231" marB="53231">
                    <a:blipFill>
                      <a:blip r:embed="rId2"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3381878038"/>
                  </a:ext>
                </a:extLst>
              </a:tr>
              <a:tr h="378155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900" u="none" strike="noStrike">
                          <a:effectLst/>
                        </a:rPr>
                        <a:t>5</a:t>
                      </a:r>
                      <a:endParaRPr lang="en-SG" sz="1800">
                        <a:effectLst/>
                      </a:endParaRPr>
                    </a:p>
                  </a:txBody>
                  <a:tcPr marL="53231" marR="53231" marT="53231" marB="53231"/>
                </a:tc>
                <a:tc>
                  <a:txBody>
                    <a:bodyPr/>
                    <a:lstStyle/>
                    <a:p>
                      <a:pPr marR="11811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200" u="none" strike="noStrike" dirty="0">
                          <a:effectLst/>
                        </a:rPr>
                        <a:t>Number of suppliers that can meet delivery date</a:t>
                      </a:r>
                      <a:endParaRPr lang="en-SG" sz="1200" dirty="0">
                        <a:effectLst/>
                      </a:endParaRPr>
                    </a:p>
                  </a:txBody>
                  <a:tcPr marL="53231" marR="53231" marT="53231" marB="53231"/>
                </a:tc>
                <a:extLst>
                  <a:ext uri="{0D108BD9-81ED-4DB2-BD59-A6C34878D82A}">
                    <a16:rowId xmlns:a16="http://schemas.microsoft.com/office/drawing/2014/main" val="1544303319"/>
                  </a:ext>
                </a:extLst>
              </a:tr>
              <a:tr h="28174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900" u="none" strike="noStrike">
                          <a:effectLst/>
                        </a:rPr>
                        <a:t>6</a:t>
                      </a:r>
                      <a:endParaRPr lang="en-SG" sz="1800">
                        <a:effectLst/>
                      </a:endParaRPr>
                    </a:p>
                  </a:txBody>
                  <a:tcPr marL="53231" marR="53231" marT="53231" marB="53231"/>
                </a:tc>
                <a:tc>
                  <a:txBody>
                    <a:bodyPr/>
                    <a:lstStyle/>
                    <a:p>
                      <a:pPr marR="11811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200" u="none" strike="noStrike">
                          <a:effectLst/>
                        </a:rPr>
                        <a:t>Number of preferred suppliers</a:t>
                      </a:r>
                      <a:endParaRPr lang="en-SG" sz="1200">
                        <a:effectLst/>
                      </a:endParaRPr>
                    </a:p>
                  </a:txBody>
                  <a:tcPr marL="53231" marR="53231" marT="53231" marB="53231"/>
                </a:tc>
                <a:extLst>
                  <a:ext uri="{0D108BD9-81ED-4DB2-BD59-A6C34878D82A}">
                    <a16:rowId xmlns:a16="http://schemas.microsoft.com/office/drawing/2014/main" val="243052428"/>
                  </a:ext>
                </a:extLst>
              </a:tr>
              <a:tr h="378155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900" u="none" strike="noStrike">
                          <a:effectLst/>
                        </a:rPr>
                        <a:t>7</a:t>
                      </a:r>
                      <a:endParaRPr lang="en-SG" sz="1800">
                        <a:effectLst/>
                      </a:endParaRPr>
                    </a:p>
                  </a:txBody>
                  <a:tcPr marL="53231" marR="53231" marT="53231" marB="53231"/>
                </a:tc>
                <a:tc>
                  <a:txBody>
                    <a:bodyPr/>
                    <a:lstStyle/>
                    <a:p>
                      <a:pPr marR="11811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200" u="none" strike="noStrike">
                          <a:effectLst/>
                        </a:rPr>
                        <a:t>Average Intelligent sourcing turnaround</a:t>
                      </a:r>
                      <a:endParaRPr lang="en-SG" sz="1200">
                        <a:effectLst/>
                      </a:endParaRPr>
                    </a:p>
                  </a:txBody>
                  <a:tcPr marL="53231" marR="53231" marT="53231" marB="53231"/>
                </a:tc>
                <a:extLst>
                  <a:ext uri="{0D108BD9-81ED-4DB2-BD59-A6C34878D82A}">
                    <a16:rowId xmlns:a16="http://schemas.microsoft.com/office/drawing/2014/main" val="1980966333"/>
                  </a:ext>
                </a:extLst>
              </a:tr>
              <a:tr h="28174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900" u="none" strike="noStrike">
                          <a:effectLst/>
                        </a:rPr>
                        <a:t>8</a:t>
                      </a:r>
                      <a:endParaRPr lang="en-SG" sz="1800">
                        <a:effectLst/>
                      </a:endParaRPr>
                    </a:p>
                  </a:txBody>
                  <a:tcPr marL="53231" marR="53231" marT="53231" marB="53231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200" u="none" strike="noStrike">
                          <a:effectLst/>
                        </a:rPr>
                        <a:t>Percentage of PRs endorsed</a:t>
                      </a:r>
                      <a:endParaRPr lang="en-SG" sz="1200">
                        <a:effectLst/>
                      </a:endParaRPr>
                    </a:p>
                  </a:txBody>
                  <a:tcPr marL="53231" marR="53231" marT="53231" marB="53231"/>
                </a:tc>
                <a:extLst>
                  <a:ext uri="{0D108BD9-81ED-4DB2-BD59-A6C34878D82A}">
                    <a16:rowId xmlns:a16="http://schemas.microsoft.com/office/drawing/2014/main" val="1481666091"/>
                  </a:ext>
                </a:extLst>
              </a:tr>
              <a:tr h="378155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900" u="none" strike="noStrike">
                          <a:effectLst/>
                        </a:rPr>
                        <a:t>9</a:t>
                      </a:r>
                      <a:endParaRPr lang="en-SG" sz="1800">
                        <a:effectLst/>
                      </a:endParaRPr>
                    </a:p>
                  </a:txBody>
                  <a:tcPr marL="53231" marR="53231" marT="53231" marB="53231"/>
                </a:tc>
                <a:tc>
                  <a:txBody>
                    <a:bodyPr/>
                    <a:lstStyle/>
                    <a:p>
                      <a:pPr marR="11811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200" u="none" strike="noStrike">
                          <a:effectLst/>
                        </a:rPr>
                        <a:t>Number of item costs tallied and budget committed</a:t>
                      </a:r>
                      <a:endParaRPr lang="en-SG" sz="1200">
                        <a:effectLst/>
                      </a:endParaRPr>
                    </a:p>
                  </a:txBody>
                  <a:tcPr marL="53231" marR="53231" marT="53231" marB="53231"/>
                </a:tc>
                <a:extLst>
                  <a:ext uri="{0D108BD9-81ED-4DB2-BD59-A6C34878D82A}">
                    <a16:rowId xmlns:a16="http://schemas.microsoft.com/office/drawing/2014/main" val="39850620"/>
                  </a:ext>
                </a:extLst>
              </a:tr>
              <a:tr h="378155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900" u="none" strike="noStrike">
                          <a:effectLst/>
                        </a:rPr>
                        <a:t>10</a:t>
                      </a:r>
                      <a:endParaRPr lang="en-SG" sz="1800">
                        <a:effectLst/>
                      </a:endParaRPr>
                    </a:p>
                  </a:txBody>
                  <a:tcPr marL="53231" marR="53231" marT="53231" marB="53231"/>
                </a:tc>
                <a:tc>
                  <a:txBody>
                    <a:bodyPr/>
                    <a:lstStyle/>
                    <a:p>
                      <a:pPr marR="11811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200" u="none" strike="noStrike" dirty="0">
                          <a:effectLst/>
                        </a:rPr>
                        <a:t>Average final review, creation and printing of PO time</a:t>
                      </a:r>
                      <a:endParaRPr lang="en-SG" sz="1200" dirty="0">
                        <a:effectLst/>
                      </a:endParaRPr>
                    </a:p>
                  </a:txBody>
                  <a:tcPr marL="53231" marR="53231" marT="53231" marB="53231"/>
                </a:tc>
                <a:extLst>
                  <a:ext uri="{0D108BD9-81ED-4DB2-BD59-A6C34878D82A}">
                    <a16:rowId xmlns:a16="http://schemas.microsoft.com/office/drawing/2014/main" val="3051008675"/>
                  </a:ext>
                </a:extLst>
              </a:tr>
            </a:tbl>
          </a:graphicData>
        </a:graphic>
      </p:graphicFrame>
      <p:sp>
        <p:nvSpPr>
          <p:cNvPr id="13" name="Rectangle 1">
            <a:extLst>
              <a:ext uri="{FF2B5EF4-FFF2-40B4-BE49-F238E27FC236}">
                <a16:creationId xmlns:a16="http://schemas.microsoft.com/office/drawing/2014/main" id="{CB3B69BE-3367-4A95-A5C7-35A2969B73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888342" y="1370013"/>
            <a:ext cx="17206934" cy="5287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003590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CF4FA78-808C-4242-944C-116F6F0B2A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536" y="53211"/>
            <a:ext cx="8748464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ko-KR" sz="3200" b="1" dirty="0">
                <a:solidFill>
                  <a:schemeClr val="tx2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Data Analytics Application: To-Be Process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A2D38816-CDDC-4FEA-87AC-A0B73AC47A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28032" y="1347614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SG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B61FD8FE-F03A-4766-92FA-47CF650FBA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9350" y="1370013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SG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9898EE69-F5AE-45D6-BCE7-26BFD3B8D0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35225" y="1370013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SG"/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C5F33CBF-4E6C-4964-A7D0-EDFE9077F1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78175" y="1370013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SG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AE786FF-1604-46A6-A288-2EB0B0CD17B8}"/>
              </a:ext>
            </a:extLst>
          </p:cNvPr>
          <p:cNvSpPr txBox="1"/>
          <p:nvPr/>
        </p:nvSpPr>
        <p:spPr>
          <a:xfrm>
            <a:off x="179513" y="915566"/>
            <a:ext cx="8964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buFont typeface="Wingdings" panose="05000000000000000000" pitchFamily="2" charset="2"/>
              <a:buChar char="v"/>
            </a:pPr>
            <a:r>
              <a:rPr lang="en-SG" b="1" dirty="0"/>
              <a:t>Analytics Questions</a:t>
            </a:r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C0AED939-ED8D-4785-9D7A-59112DAFC0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79712" y="31676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kumimoji="0" lang="en-US" altLang="en-US" sz="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Rectangle 1">
            <a:extLst>
              <a:ext uri="{FF2B5EF4-FFF2-40B4-BE49-F238E27FC236}">
                <a16:creationId xmlns:a16="http://schemas.microsoft.com/office/drawing/2014/main" id="{CB3B69BE-3367-4A95-A5C7-35A2969B73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888342" y="1370013"/>
            <a:ext cx="17206934" cy="5287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SG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0213657-3472-4FF0-9B3C-26FE9797AE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9667615"/>
              </p:ext>
            </p:extLst>
          </p:nvPr>
        </p:nvGraphicFramePr>
        <p:xfrm>
          <a:off x="15240" y="1280856"/>
          <a:ext cx="9152756" cy="3862642"/>
        </p:xfrm>
        <a:graphic>
          <a:graphicData uri="http://schemas.openxmlformats.org/drawingml/2006/table">
            <a:tbl>
              <a:tblPr>
                <a:tableStyleId>{69C7853C-536D-4A76-A0AE-DD22124D55A5}</a:tableStyleId>
              </a:tblPr>
              <a:tblGrid>
                <a:gridCol w="6717000">
                  <a:extLst>
                    <a:ext uri="{9D8B030D-6E8A-4147-A177-3AD203B41FA5}">
                      <a16:colId xmlns:a16="http://schemas.microsoft.com/office/drawing/2014/main" val="1364260547"/>
                    </a:ext>
                  </a:extLst>
                </a:gridCol>
                <a:gridCol w="2435756">
                  <a:extLst>
                    <a:ext uri="{9D8B030D-6E8A-4147-A177-3AD203B41FA5}">
                      <a16:colId xmlns:a16="http://schemas.microsoft.com/office/drawing/2014/main" val="2415440020"/>
                    </a:ext>
                  </a:extLst>
                </a:gridCol>
              </a:tblGrid>
              <a:tr h="463036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400" b="1" u="none" strike="noStrike" dirty="0">
                          <a:effectLst/>
                        </a:rPr>
                        <a:t>Analytic Questions</a:t>
                      </a:r>
                      <a:endParaRPr lang="en-SG" sz="1400" b="1" dirty="0">
                        <a:effectLst/>
                      </a:endParaRPr>
                    </a:p>
                  </a:txBody>
                  <a:tcPr marL="53340" marR="53340" marT="53340" marB="5334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400" b="1" u="none" strike="noStrike" dirty="0">
                          <a:effectLst/>
                        </a:rPr>
                        <a:t>Analytics Type</a:t>
                      </a:r>
                      <a:endParaRPr lang="en-SG" sz="1400" b="1" dirty="0">
                        <a:effectLst/>
                      </a:endParaRPr>
                    </a:p>
                  </a:txBody>
                  <a:tcPr marL="53340" marR="53340" marT="53340" marB="53340"/>
                </a:tc>
                <a:extLst>
                  <a:ext uri="{0D108BD9-81ED-4DB2-BD59-A6C34878D82A}">
                    <a16:rowId xmlns:a16="http://schemas.microsoft.com/office/drawing/2014/main" val="2881661448"/>
                  </a:ext>
                </a:extLst>
              </a:tr>
              <a:tr h="566601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400" u="none" strike="noStrike">
                          <a:effectLst/>
                        </a:rPr>
                        <a:t>What is the average time taken to tally costs and commit budget by PA?</a:t>
                      </a:r>
                      <a:endParaRPr lang="en-SG" sz="1400">
                        <a:effectLst/>
                      </a:endParaRPr>
                    </a:p>
                  </a:txBody>
                  <a:tcPr marL="53340" marR="53340" marT="53340" marB="5334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400" u="none" strike="noStrike" dirty="0">
                          <a:effectLst/>
                        </a:rPr>
                        <a:t>Descriptive</a:t>
                      </a:r>
                      <a:endParaRPr lang="en-SG" sz="1400" dirty="0">
                        <a:effectLst/>
                      </a:endParaRPr>
                    </a:p>
                  </a:txBody>
                  <a:tcPr marL="53340" marR="53340" marT="53340" marB="53340"/>
                </a:tc>
                <a:extLst>
                  <a:ext uri="{0D108BD9-81ED-4DB2-BD59-A6C34878D82A}">
                    <a16:rowId xmlns:a16="http://schemas.microsoft.com/office/drawing/2014/main" val="2666672998"/>
                  </a:ext>
                </a:extLst>
              </a:tr>
              <a:tr h="566601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400" u="none" strike="noStrike">
                          <a:effectLst/>
                        </a:rPr>
                        <a:t>What is the average wait time for real time stock availability updates?</a:t>
                      </a:r>
                      <a:endParaRPr lang="en-SG" sz="1400">
                        <a:effectLst/>
                      </a:endParaRPr>
                    </a:p>
                  </a:txBody>
                  <a:tcPr marL="53340" marR="53340" marT="53340" marB="5334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400" u="none" strike="noStrike">
                          <a:effectLst/>
                        </a:rPr>
                        <a:t>Descriptive</a:t>
                      </a:r>
                      <a:endParaRPr lang="en-SG" sz="1400">
                        <a:effectLst/>
                      </a:endParaRPr>
                    </a:p>
                  </a:txBody>
                  <a:tcPr marL="53340" marR="53340" marT="53340" marB="53340"/>
                </a:tc>
                <a:extLst>
                  <a:ext uri="{0D108BD9-81ED-4DB2-BD59-A6C34878D82A}">
                    <a16:rowId xmlns:a16="http://schemas.microsoft.com/office/drawing/2014/main" val="2969694797"/>
                  </a:ext>
                </a:extLst>
              </a:tr>
              <a:tr h="566601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400" u="none" strike="noStrike">
                          <a:effectLst/>
                        </a:rPr>
                        <a:t>What is the % of successful negotiations</a:t>
                      </a:r>
                      <a:endParaRPr lang="en-SG" sz="1400">
                        <a:effectLst/>
                      </a:endParaRPr>
                    </a:p>
                  </a:txBody>
                  <a:tcPr marL="53340" marR="53340" marT="53340" marB="53340">
                    <a:blipFill>
                      <a:blip r:embed="rId2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400" u="none" strike="noStrike" dirty="0">
                          <a:effectLst/>
                        </a:rPr>
                        <a:t>Descriptive</a:t>
                      </a:r>
                      <a:endParaRPr lang="en-SG" sz="1400" dirty="0">
                        <a:effectLst/>
                      </a:endParaRPr>
                    </a:p>
                  </a:txBody>
                  <a:tcPr marL="53340" marR="53340" marT="53340" marB="53340">
                    <a:blipFill>
                      <a:blip r:embed="rId2"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973357995"/>
                  </a:ext>
                </a:extLst>
              </a:tr>
              <a:tr h="566601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400" u="none" strike="noStrike">
                          <a:effectLst/>
                        </a:rPr>
                        <a:t>What is the average final review, creation and printing of PO in iLIP turnaround?</a:t>
                      </a:r>
                      <a:endParaRPr lang="en-SG" sz="1400">
                        <a:effectLst/>
                      </a:endParaRPr>
                    </a:p>
                  </a:txBody>
                  <a:tcPr marL="53340" marR="53340" marT="53340" marB="5334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400" u="none" strike="noStrike" dirty="0">
                          <a:effectLst/>
                        </a:rPr>
                        <a:t>Descriptive</a:t>
                      </a:r>
                      <a:endParaRPr lang="en-SG" sz="1400" dirty="0">
                        <a:effectLst/>
                      </a:endParaRPr>
                    </a:p>
                  </a:txBody>
                  <a:tcPr marL="53340" marR="53340" marT="53340" marB="53340"/>
                </a:tc>
                <a:extLst>
                  <a:ext uri="{0D108BD9-81ED-4DB2-BD59-A6C34878D82A}">
                    <a16:rowId xmlns:a16="http://schemas.microsoft.com/office/drawing/2014/main" val="207697692"/>
                  </a:ext>
                </a:extLst>
              </a:tr>
              <a:tr h="566601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400" u="none" strike="noStrike" dirty="0">
                          <a:effectLst/>
                        </a:rPr>
                        <a:t>What is the predicted % of contracts which can meet delivery date?</a:t>
                      </a:r>
                      <a:endParaRPr lang="en-SG" sz="1400" dirty="0">
                        <a:effectLst/>
                      </a:endParaRPr>
                    </a:p>
                  </a:txBody>
                  <a:tcPr marL="53340" marR="53340" marT="53340" marB="5334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400" u="none" strike="noStrike">
                          <a:effectLst/>
                        </a:rPr>
                        <a:t>Predictive</a:t>
                      </a:r>
                      <a:endParaRPr lang="en-SG" sz="1400">
                        <a:effectLst/>
                      </a:endParaRPr>
                    </a:p>
                  </a:txBody>
                  <a:tcPr marL="53340" marR="53340" marT="53340" marB="53340"/>
                </a:tc>
                <a:extLst>
                  <a:ext uri="{0D108BD9-81ED-4DB2-BD59-A6C34878D82A}">
                    <a16:rowId xmlns:a16="http://schemas.microsoft.com/office/drawing/2014/main" val="869810867"/>
                  </a:ext>
                </a:extLst>
              </a:tr>
              <a:tr h="566601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400" u="none" strike="noStrike" dirty="0">
                          <a:effectLst/>
                        </a:rPr>
                        <a:t>What is the predicted % success rate for negotiations with suppliers?</a:t>
                      </a:r>
                      <a:endParaRPr lang="en-SG" sz="1400" dirty="0">
                        <a:effectLst/>
                      </a:endParaRPr>
                    </a:p>
                  </a:txBody>
                  <a:tcPr marL="53340" marR="53340" marT="53340" marB="5334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400" u="none" strike="noStrike" dirty="0">
                          <a:effectLst/>
                        </a:rPr>
                        <a:t>Predictive</a:t>
                      </a:r>
                      <a:endParaRPr lang="en-SG" sz="1400" dirty="0">
                        <a:effectLst/>
                      </a:endParaRPr>
                    </a:p>
                  </a:txBody>
                  <a:tcPr marL="53340" marR="53340" marT="53340" marB="53340"/>
                </a:tc>
                <a:extLst>
                  <a:ext uri="{0D108BD9-81ED-4DB2-BD59-A6C34878D82A}">
                    <a16:rowId xmlns:a16="http://schemas.microsoft.com/office/drawing/2014/main" val="3304358891"/>
                  </a:ext>
                </a:extLst>
              </a:tr>
            </a:tbl>
          </a:graphicData>
        </a:graphic>
      </p:graphicFrame>
      <p:sp>
        <p:nvSpPr>
          <p:cNvPr id="9" name="Rectangle 1">
            <a:extLst>
              <a:ext uri="{FF2B5EF4-FFF2-40B4-BE49-F238E27FC236}">
                <a16:creationId xmlns:a16="http://schemas.microsoft.com/office/drawing/2014/main" id="{A72E799D-7856-4555-AF92-30FB2DB882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0600" y="187325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240921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CF4FA78-808C-4242-944C-116F6F0B2A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536" y="53211"/>
            <a:ext cx="8748464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ko-KR" sz="3200" b="1" dirty="0">
                <a:solidFill>
                  <a:schemeClr val="tx2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Data Analytics Application: To-Be Process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A2D38816-CDDC-4FEA-87AC-A0B73AC47A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28032" y="1347614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SG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B61FD8FE-F03A-4766-92FA-47CF650FBA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9350" y="1370013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SG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9898EE69-F5AE-45D6-BCE7-26BFD3B8D0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35225" y="1370013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SG"/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C5F33CBF-4E6C-4964-A7D0-EDFE9077F1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78175" y="1370013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SG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AE786FF-1604-46A6-A288-2EB0B0CD17B8}"/>
              </a:ext>
            </a:extLst>
          </p:cNvPr>
          <p:cNvSpPr txBox="1"/>
          <p:nvPr/>
        </p:nvSpPr>
        <p:spPr>
          <a:xfrm>
            <a:off x="179513" y="915566"/>
            <a:ext cx="8964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buFont typeface="Wingdings" panose="05000000000000000000" pitchFamily="2" charset="2"/>
              <a:buChar char="v"/>
            </a:pPr>
            <a:r>
              <a:rPr lang="en-SG" b="1" dirty="0"/>
              <a:t>Analytics Questions</a:t>
            </a:r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C0AED939-ED8D-4785-9D7A-59112DAFC0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79712" y="31676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kumimoji="0" lang="en-US" altLang="en-US" sz="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Rectangle 1">
            <a:extLst>
              <a:ext uri="{FF2B5EF4-FFF2-40B4-BE49-F238E27FC236}">
                <a16:creationId xmlns:a16="http://schemas.microsoft.com/office/drawing/2014/main" id="{CB3B69BE-3367-4A95-A5C7-35A2969B73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888342" y="1370013"/>
            <a:ext cx="17206934" cy="5287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SG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0213657-3472-4FF0-9B3C-26FE9797AE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8983437"/>
              </p:ext>
            </p:extLst>
          </p:nvPr>
        </p:nvGraphicFramePr>
        <p:xfrm>
          <a:off x="15240" y="1280856"/>
          <a:ext cx="9152756" cy="3763859"/>
        </p:xfrm>
        <a:graphic>
          <a:graphicData uri="http://schemas.openxmlformats.org/drawingml/2006/table">
            <a:tbl>
              <a:tblPr>
                <a:tableStyleId>{69C7853C-536D-4A76-A0AE-DD22124D55A5}</a:tableStyleId>
              </a:tblPr>
              <a:tblGrid>
                <a:gridCol w="6624130">
                  <a:extLst>
                    <a:ext uri="{9D8B030D-6E8A-4147-A177-3AD203B41FA5}">
                      <a16:colId xmlns:a16="http://schemas.microsoft.com/office/drawing/2014/main" val="1364260547"/>
                    </a:ext>
                  </a:extLst>
                </a:gridCol>
                <a:gridCol w="2528626">
                  <a:extLst>
                    <a:ext uri="{9D8B030D-6E8A-4147-A177-3AD203B41FA5}">
                      <a16:colId xmlns:a16="http://schemas.microsoft.com/office/drawing/2014/main" val="2415440020"/>
                    </a:ext>
                  </a:extLst>
                </a:gridCol>
              </a:tblGrid>
              <a:tr h="463036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400" b="1" u="none" strike="noStrike" dirty="0">
                          <a:effectLst/>
                        </a:rPr>
                        <a:t>Analytic Questions</a:t>
                      </a:r>
                      <a:endParaRPr lang="en-SG" sz="1400" b="1" dirty="0">
                        <a:effectLst/>
                      </a:endParaRPr>
                    </a:p>
                  </a:txBody>
                  <a:tcPr marL="53340" marR="53340" marT="53340" marB="5334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400" b="1" u="none" strike="noStrike" dirty="0">
                          <a:effectLst/>
                        </a:rPr>
                        <a:t>Analytics Type</a:t>
                      </a:r>
                      <a:endParaRPr lang="en-SG" sz="1400" b="1" dirty="0">
                        <a:effectLst/>
                      </a:endParaRPr>
                    </a:p>
                  </a:txBody>
                  <a:tcPr marL="53340" marR="53340" marT="53340" marB="53340"/>
                </a:tc>
                <a:extLst>
                  <a:ext uri="{0D108BD9-81ED-4DB2-BD59-A6C34878D82A}">
                    <a16:rowId xmlns:a16="http://schemas.microsoft.com/office/drawing/2014/main" val="2881661448"/>
                  </a:ext>
                </a:extLst>
              </a:tr>
              <a:tr h="467818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What is the predicted contract pricing details?</a:t>
                      </a:r>
                      <a:endParaRPr lang="en-SG" sz="1400" dirty="0">
                        <a:effectLst/>
                      </a:endParaRPr>
                    </a:p>
                  </a:txBody>
                  <a:tcPr marL="53340" marR="53340" marT="53340" marB="53340">
                    <a:blipFill>
                      <a:blip r:embed="rId3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Predictive</a:t>
                      </a:r>
                      <a:endParaRPr lang="en-SG" sz="1400" dirty="0">
                        <a:effectLst/>
                      </a:endParaRPr>
                    </a:p>
                  </a:txBody>
                  <a:tcPr marL="53340" marR="53340" marT="53340" marB="53340">
                    <a:blipFill>
                      <a:blip r:embed="rId3"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2666672998"/>
                  </a:ext>
                </a:extLst>
              </a:tr>
              <a:tr h="566601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What is the predicted average wait time for endorsement of PR</a:t>
                      </a:r>
                      <a:endParaRPr lang="en-SG" sz="1400" dirty="0">
                        <a:effectLst/>
                      </a:endParaRPr>
                    </a:p>
                  </a:txBody>
                  <a:tcPr marL="53340" marR="53340" marT="53340" marB="5334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Predictive</a:t>
                      </a:r>
                      <a:endParaRPr lang="en-SG" sz="1400">
                        <a:effectLst/>
                      </a:endParaRPr>
                    </a:p>
                  </a:txBody>
                  <a:tcPr marL="53340" marR="53340" marT="53340" marB="53340"/>
                </a:tc>
                <a:extLst>
                  <a:ext uri="{0D108BD9-81ED-4DB2-BD59-A6C34878D82A}">
                    <a16:rowId xmlns:a16="http://schemas.microsoft.com/office/drawing/2014/main" val="2969694797"/>
                  </a:ext>
                </a:extLst>
              </a:tr>
              <a:tr h="566601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How often should data migration occur to ensure smooth integration of existing systems with </a:t>
                      </a:r>
                      <a:r>
                        <a:rPr lang="en-SG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iLIP</a:t>
                      </a:r>
                      <a:endParaRPr lang="en-SG" sz="1400" dirty="0">
                        <a:effectLst/>
                      </a:endParaRPr>
                    </a:p>
                  </a:txBody>
                  <a:tcPr marL="53340" marR="53340" marT="53340" marB="53340"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Recommendation</a:t>
                      </a:r>
                      <a:endParaRPr lang="en-SG" sz="1400" dirty="0">
                        <a:effectLst/>
                      </a:endParaRPr>
                    </a:p>
                  </a:txBody>
                  <a:tcPr marL="53340" marR="53340" marT="53340" marB="5334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3357995"/>
                  </a:ext>
                </a:extLst>
              </a:tr>
              <a:tr h="566601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Advices on contract pricing for suppliers?</a:t>
                      </a:r>
                      <a:endParaRPr lang="en-SG" sz="1400">
                        <a:effectLst/>
                      </a:endParaRPr>
                    </a:p>
                  </a:txBody>
                  <a:tcPr marL="53340" marR="53340" marT="53340" marB="5334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Recommendation</a:t>
                      </a:r>
                      <a:endParaRPr lang="en-SG" sz="1400">
                        <a:effectLst/>
                      </a:endParaRPr>
                    </a:p>
                  </a:txBody>
                  <a:tcPr marL="53340" marR="53340" marT="53340" marB="53340"/>
                </a:tc>
                <a:extLst>
                  <a:ext uri="{0D108BD9-81ED-4DB2-BD59-A6C34878D82A}">
                    <a16:rowId xmlns:a16="http://schemas.microsoft.com/office/drawing/2014/main" val="207697692"/>
                  </a:ext>
                </a:extLst>
              </a:tr>
              <a:tr h="566601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Which is the recommended new supplier to deal with?</a:t>
                      </a:r>
                      <a:endParaRPr lang="en-SG" sz="1400">
                        <a:effectLst/>
                      </a:endParaRPr>
                    </a:p>
                  </a:txBody>
                  <a:tcPr marL="53340" marR="53340" marT="53340" marB="5334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Recommendation</a:t>
                      </a:r>
                      <a:endParaRPr lang="en-SG" sz="1400">
                        <a:effectLst/>
                      </a:endParaRPr>
                    </a:p>
                  </a:txBody>
                  <a:tcPr marL="53340" marR="53340" marT="53340" marB="53340"/>
                </a:tc>
                <a:extLst>
                  <a:ext uri="{0D108BD9-81ED-4DB2-BD59-A6C34878D82A}">
                    <a16:rowId xmlns:a16="http://schemas.microsoft.com/office/drawing/2014/main" val="869810867"/>
                  </a:ext>
                </a:extLst>
              </a:tr>
              <a:tr h="566601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Advices on time and cost efficiency of outsourcer?</a:t>
                      </a:r>
                      <a:endParaRPr lang="en-SG" sz="1400">
                        <a:effectLst/>
                      </a:endParaRPr>
                    </a:p>
                  </a:txBody>
                  <a:tcPr marL="53340" marR="53340" marT="53340" marB="5334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Recommendation</a:t>
                      </a:r>
                      <a:endParaRPr lang="en-SG" sz="1400" dirty="0">
                        <a:effectLst/>
                      </a:endParaRPr>
                    </a:p>
                  </a:txBody>
                  <a:tcPr marL="53340" marR="53340" marT="53340" marB="53340"/>
                </a:tc>
                <a:extLst>
                  <a:ext uri="{0D108BD9-81ED-4DB2-BD59-A6C34878D82A}">
                    <a16:rowId xmlns:a16="http://schemas.microsoft.com/office/drawing/2014/main" val="3304358891"/>
                  </a:ext>
                </a:extLst>
              </a:tr>
            </a:tbl>
          </a:graphicData>
        </a:graphic>
      </p:graphicFrame>
      <p:sp>
        <p:nvSpPr>
          <p:cNvPr id="9" name="Rectangle 1">
            <a:extLst>
              <a:ext uri="{FF2B5EF4-FFF2-40B4-BE49-F238E27FC236}">
                <a16:creationId xmlns:a16="http://schemas.microsoft.com/office/drawing/2014/main" id="{A72E799D-7856-4555-AF92-30FB2DB882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0600" y="187325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557076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CF4FA78-808C-4242-944C-116F6F0B2A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536" y="53211"/>
            <a:ext cx="8748464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ko-KR" sz="3600" b="1" dirty="0">
                <a:solidFill>
                  <a:schemeClr val="tx2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Purpose of BPE Team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7BDD7E-C1EC-483C-B1E6-3ABEEB9D63BE}"/>
              </a:ext>
            </a:extLst>
          </p:cNvPr>
          <p:cNvSpPr txBox="1"/>
          <p:nvPr/>
        </p:nvSpPr>
        <p:spPr>
          <a:xfrm>
            <a:off x="323528" y="1131590"/>
            <a:ext cx="864096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SG" b="1" dirty="0">
                <a:solidFill>
                  <a:schemeClr val="accent3">
                    <a:lumMod val="50000"/>
                  </a:schemeClr>
                </a:solidFill>
              </a:rPr>
              <a:t>Propose recommended initiatives and rationales</a:t>
            </a: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n-SG" dirty="0">
                <a:solidFill>
                  <a:schemeClr val="accent3">
                    <a:lumMod val="50000"/>
                  </a:schemeClr>
                </a:solidFill>
              </a:rPr>
              <a:t>Suggest scenarios to tackle bottlenecks or issues in the As-Is process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endParaRPr lang="en-SG" dirty="0">
              <a:solidFill>
                <a:schemeClr val="accent3">
                  <a:lumMod val="50000"/>
                </a:schemeClr>
              </a:solidFill>
            </a:endParaRP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SG" b="1" dirty="0">
                <a:solidFill>
                  <a:schemeClr val="accent3">
                    <a:lumMod val="50000"/>
                  </a:schemeClr>
                </a:solidFill>
              </a:rPr>
              <a:t>Formulate the To-Be proposed scenario</a:t>
            </a: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n-SG" dirty="0">
                <a:solidFill>
                  <a:schemeClr val="accent3">
                    <a:lumMod val="50000"/>
                  </a:schemeClr>
                </a:solidFill>
              </a:rPr>
              <a:t>Integrating the recommended initiatives</a:t>
            </a: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endParaRPr lang="en-SG" dirty="0">
              <a:solidFill>
                <a:schemeClr val="accent3">
                  <a:lumMod val="50000"/>
                </a:schemeClr>
              </a:solidFill>
            </a:endParaRP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SG" b="1" dirty="0">
                <a:solidFill>
                  <a:schemeClr val="accent3">
                    <a:lumMod val="50000"/>
                  </a:schemeClr>
                </a:solidFill>
              </a:rPr>
              <a:t>Perform To-Be Business Process Modelling</a:t>
            </a:r>
            <a:r>
              <a:rPr lang="en-SG" dirty="0">
                <a:solidFill>
                  <a:schemeClr val="accent3">
                    <a:lumMod val="50000"/>
                  </a:schemeClr>
                </a:solidFill>
              </a:rPr>
              <a:t> </a:t>
            </a: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n-SG" dirty="0">
                <a:solidFill>
                  <a:schemeClr val="accent3">
                    <a:lumMod val="50000"/>
                  </a:schemeClr>
                </a:solidFill>
              </a:rPr>
              <a:t>Based on the PR-to-PO sub-process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endParaRPr lang="en-SG" dirty="0">
              <a:solidFill>
                <a:schemeClr val="accent3">
                  <a:lumMod val="50000"/>
                </a:schemeClr>
              </a:solidFill>
            </a:endParaRP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SG" b="1" dirty="0">
                <a:solidFill>
                  <a:schemeClr val="accent3">
                    <a:lumMod val="50000"/>
                  </a:schemeClr>
                </a:solidFill>
              </a:rPr>
              <a:t>Perform Dynamic Analysis of the To-Be Process</a:t>
            </a: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n-SG" dirty="0">
                <a:solidFill>
                  <a:schemeClr val="accent3">
                    <a:lumMod val="50000"/>
                  </a:schemeClr>
                </a:solidFill>
              </a:rPr>
              <a:t>Compare results with the As-Is Analysis</a:t>
            </a:r>
          </a:p>
        </p:txBody>
      </p:sp>
      <p:pic>
        <p:nvPicPr>
          <p:cNvPr id="6" name="Picture 6" descr="Image result for coconut">
            <a:extLst>
              <a:ext uri="{FF2B5EF4-FFF2-40B4-BE49-F238E27FC236}">
                <a16:creationId xmlns:a16="http://schemas.microsoft.com/office/drawing/2014/main" id="{C5DE589D-CE93-4EB1-9527-AA984DBF60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2554" y="3776464"/>
            <a:ext cx="2050554" cy="1367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0083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CF4FA78-808C-4242-944C-116F6F0B2A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536" y="53211"/>
            <a:ext cx="8748464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ko-KR" sz="3200" b="1" dirty="0">
                <a:solidFill>
                  <a:schemeClr val="tx2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Proposed Justification &amp; Conclusion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A2D38816-CDDC-4FEA-87AC-A0B73AC47A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28032" y="1347614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SG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B61FD8FE-F03A-4766-92FA-47CF650FBA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9350" y="1370013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SG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9898EE69-F5AE-45D6-BCE7-26BFD3B8D0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35225" y="1370013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SG"/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C5F33CBF-4E6C-4964-A7D0-EDFE9077F1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78175" y="1370013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SG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AE786FF-1604-46A6-A288-2EB0B0CD17B8}"/>
              </a:ext>
            </a:extLst>
          </p:cNvPr>
          <p:cNvSpPr txBox="1"/>
          <p:nvPr/>
        </p:nvSpPr>
        <p:spPr>
          <a:xfrm>
            <a:off x="179513" y="915566"/>
            <a:ext cx="896448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SG" dirty="0">
                <a:solidFill>
                  <a:schemeClr val="accent3">
                    <a:lumMod val="50000"/>
                  </a:schemeClr>
                </a:solidFill>
              </a:rPr>
              <a:t>Number of paths </a:t>
            </a:r>
            <a:r>
              <a:rPr lang="en-SG" dirty="0">
                <a:solidFill>
                  <a:schemeClr val="accent3">
                    <a:lumMod val="50000"/>
                  </a:schemeClr>
                </a:solidFill>
                <a:sym typeface="Wingdings" panose="05000000000000000000" pitchFamily="2" charset="2"/>
              </a:rPr>
              <a:t> </a:t>
            </a:r>
            <a:r>
              <a:rPr lang="en-SG" dirty="0">
                <a:solidFill>
                  <a:schemeClr val="accent3">
                    <a:lumMod val="50000"/>
                  </a:schemeClr>
                </a:solidFill>
              </a:rPr>
              <a:t>Dropped from 8 to 4</a:t>
            </a: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endParaRPr lang="en-SG" dirty="0">
              <a:solidFill>
                <a:schemeClr val="accent3">
                  <a:lumMod val="50000"/>
                </a:schemeClr>
              </a:solidFill>
            </a:endParaRP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SG" dirty="0">
                <a:solidFill>
                  <a:schemeClr val="accent3">
                    <a:lumMod val="50000"/>
                  </a:schemeClr>
                </a:solidFill>
              </a:rPr>
              <a:t>Reduction in path rejection rate from 40% to 13.6%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endParaRPr lang="en-SG" dirty="0">
              <a:solidFill>
                <a:schemeClr val="accent3">
                  <a:lumMod val="50000"/>
                </a:schemeClr>
              </a:solidFill>
            </a:endParaRP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SG" dirty="0">
                <a:solidFill>
                  <a:schemeClr val="accent3">
                    <a:lumMod val="50000"/>
                  </a:schemeClr>
                </a:solidFill>
              </a:rPr>
              <a:t>Manual activities eliminated with introduction of Automated Tasks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endParaRPr lang="en-SG" dirty="0">
              <a:solidFill>
                <a:schemeClr val="accent3">
                  <a:lumMod val="50000"/>
                </a:schemeClr>
              </a:solidFill>
            </a:endParaRP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SG" dirty="0">
                <a:solidFill>
                  <a:schemeClr val="accent3">
                    <a:lumMod val="50000"/>
                  </a:schemeClr>
                </a:solidFill>
              </a:rPr>
              <a:t>All bottlenecks have also been eliminated 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endParaRPr lang="en-SG" dirty="0">
              <a:solidFill>
                <a:schemeClr val="accent3">
                  <a:lumMod val="50000"/>
                </a:schemeClr>
              </a:solidFill>
            </a:endParaRP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SG" dirty="0">
                <a:solidFill>
                  <a:schemeClr val="accent3">
                    <a:lumMod val="50000"/>
                  </a:schemeClr>
                </a:solidFill>
              </a:rPr>
              <a:t>Weighted average cost and duration have been reduced</a:t>
            </a: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n-SG" dirty="0">
                <a:solidFill>
                  <a:schemeClr val="accent3">
                    <a:lumMod val="50000"/>
                  </a:schemeClr>
                </a:solidFill>
              </a:rPr>
              <a:t>78.2% and 97.9% respectively</a:t>
            </a: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endParaRPr lang="en-SG" dirty="0">
              <a:solidFill>
                <a:schemeClr val="accent3">
                  <a:lumMod val="50000"/>
                </a:schemeClr>
              </a:solidFill>
            </a:endParaRP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endParaRPr lang="en-SG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C0AED939-ED8D-4785-9D7A-59112DAFC0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79712" y="31676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kumimoji="0" lang="en-US" altLang="en-US" sz="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Rectangle 1">
            <a:extLst>
              <a:ext uri="{FF2B5EF4-FFF2-40B4-BE49-F238E27FC236}">
                <a16:creationId xmlns:a16="http://schemas.microsoft.com/office/drawing/2014/main" id="{CB3B69BE-3367-4A95-A5C7-35A2969B73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888342" y="1370013"/>
            <a:ext cx="17206934" cy="5287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SG"/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A72E799D-7856-4555-AF92-30FB2DB882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0600" y="187325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SG"/>
          </a:p>
        </p:txBody>
      </p:sp>
      <p:pic>
        <p:nvPicPr>
          <p:cNvPr id="12" name="Picture 6" descr="Image result for coconut">
            <a:extLst>
              <a:ext uri="{FF2B5EF4-FFF2-40B4-BE49-F238E27FC236}">
                <a16:creationId xmlns:a16="http://schemas.microsoft.com/office/drawing/2014/main" id="{CC36D2E2-34A5-4025-A60C-7B65E05A15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2554" y="3776464"/>
            <a:ext cx="2050554" cy="1367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7041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CF4FA78-808C-4242-944C-116F6F0B2A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536" y="53211"/>
            <a:ext cx="8748464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ko-KR" sz="3200" b="1" dirty="0">
                <a:solidFill>
                  <a:schemeClr val="tx2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Proposed Justification &amp; Conclusion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A2D38816-CDDC-4FEA-87AC-A0B73AC47A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28032" y="1347614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SG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B61FD8FE-F03A-4766-92FA-47CF650FBA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9350" y="1370013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SG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9898EE69-F5AE-45D6-BCE7-26BFD3B8D0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35225" y="1370013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SG"/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C5F33CBF-4E6C-4964-A7D0-EDFE9077F1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78175" y="1370013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SG"/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C0AED939-ED8D-4785-9D7A-59112DAFC0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79712" y="31676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kumimoji="0" lang="en-US" altLang="en-US" sz="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Rectangle 1">
            <a:extLst>
              <a:ext uri="{FF2B5EF4-FFF2-40B4-BE49-F238E27FC236}">
                <a16:creationId xmlns:a16="http://schemas.microsoft.com/office/drawing/2014/main" id="{CB3B69BE-3367-4A95-A5C7-35A2969B73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888342" y="1370013"/>
            <a:ext cx="17206934" cy="5287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SG"/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A72E799D-7856-4555-AF92-30FB2DB882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0600" y="187325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SG"/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FA8B451B-61E1-49A2-8817-7AABCC4E18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59063" y="133985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SG"/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047EAA85-8AF1-49F4-8F86-CE73CD8F10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1540488"/>
              </p:ext>
            </p:extLst>
          </p:nvPr>
        </p:nvGraphicFramePr>
        <p:xfrm>
          <a:off x="35496" y="1203598"/>
          <a:ext cx="9001000" cy="3642857"/>
        </p:xfrm>
        <a:graphic>
          <a:graphicData uri="http://schemas.openxmlformats.org/drawingml/2006/table">
            <a:tbl>
              <a:tblPr>
                <a:tableStyleId>{69C7853C-536D-4A76-A0AE-DD22124D55A5}</a:tableStyleId>
              </a:tblPr>
              <a:tblGrid>
                <a:gridCol w="4500500">
                  <a:extLst>
                    <a:ext uri="{9D8B030D-6E8A-4147-A177-3AD203B41FA5}">
                      <a16:colId xmlns:a16="http://schemas.microsoft.com/office/drawing/2014/main" val="3273834583"/>
                    </a:ext>
                  </a:extLst>
                </a:gridCol>
                <a:gridCol w="4500500">
                  <a:extLst>
                    <a:ext uri="{9D8B030D-6E8A-4147-A177-3AD203B41FA5}">
                      <a16:colId xmlns:a16="http://schemas.microsoft.com/office/drawing/2014/main" val="2781949940"/>
                    </a:ext>
                  </a:extLst>
                </a:gridCol>
              </a:tblGrid>
              <a:tr h="604132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600" b="1" u="none" strike="noStrike">
                          <a:effectLst/>
                        </a:rPr>
                        <a:t>Process Performance Targets</a:t>
                      </a:r>
                      <a:endParaRPr lang="en-SG" sz="1600" b="1">
                        <a:effectLst/>
                      </a:endParaRPr>
                    </a:p>
                    <a:p>
                      <a:pPr fontAlgn="t"/>
                      <a:br>
                        <a:rPr lang="en-SG" sz="1600" b="1">
                          <a:effectLst/>
                        </a:rPr>
                      </a:br>
                      <a:endParaRPr lang="en-SG" sz="1600" b="1">
                        <a:effectLst/>
                      </a:endParaRPr>
                    </a:p>
                  </a:txBody>
                  <a:tcPr marL="50344" marR="50344" marT="50344" marB="50344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600" b="1" u="none" strike="noStrike" dirty="0">
                          <a:effectLst/>
                        </a:rPr>
                        <a:t>To-be Process Redesign Performance</a:t>
                      </a:r>
                      <a:endParaRPr lang="en-SG" sz="1600" b="1" dirty="0">
                        <a:effectLst/>
                      </a:endParaRPr>
                    </a:p>
                    <a:p>
                      <a:pPr fontAlgn="t"/>
                      <a:br>
                        <a:rPr lang="en-SG" sz="1600" b="1" dirty="0">
                          <a:effectLst/>
                        </a:rPr>
                      </a:br>
                      <a:endParaRPr lang="en-SG" sz="1600" b="1" dirty="0">
                        <a:effectLst/>
                      </a:endParaRPr>
                    </a:p>
                  </a:txBody>
                  <a:tcPr marL="50344" marR="50344" marT="50344" marB="50344"/>
                </a:tc>
                <a:extLst>
                  <a:ext uri="{0D108BD9-81ED-4DB2-BD59-A6C34878D82A}">
                    <a16:rowId xmlns:a16="http://schemas.microsoft.com/office/drawing/2014/main" val="691151869"/>
                  </a:ext>
                </a:extLst>
              </a:tr>
              <a:tr h="765234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100" u="none" strike="noStrike" dirty="0">
                          <a:effectLst/>
                        </a:rPr>
                        <a:t>1.To increase overall efficiency by reducing the process duration for the PR-to-PO sub-process by at least 50%</a:t>
                      </a:r>
                      <a:endParaRPr lang="en-SG" sz="1100" dirty="0">
                        <a:effectLst/>
                      </a:endParaRPr>
                    </a:p>
                    <a:p>
                      <a:pPr fontAlgn="t"/>
                      <a:br>
                        <a:rPr lang="en-SG" sz="1100" dirty="0">
                          <a:effectLst/>
                        </a:rPr>
                      </a:br>
                      <a:endParaRPr lang="en-SG" sz="1100" dirty="0">
                        <a:effectLst/>
                      </a:endParaRPr>
                    </a:p>
                  </a:txBody>
                  <a:tcPr marL="50344" marR="50344" marT="50344" marB="50344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SG" sz="1100" dirty="0">
                          <a:effectLst/>
                        </a:rPr>
                        <a:t>1. Overall efficiency improved as process duration for PR-to-PO sub-process reduced by 97.9%</a:t>
                      </a:r>
                      <a:br>
                        <a:rPr lang="en-SG" sz="1100" dirty="0">
                          <a:effectLst/>
                        </a:rPr>
                      </a:br>
                      <a:endParaRPr lang="en-SG" sz="1100" dirty="0">
                        <a:effectLst/>
                      </a:endParaRPr>
                    </a:p>
                  </a:txBody>
                  <a:tcPr marL="50344" marR="50344" marT="50344" marB="50344"/>
                </a:tc>
                <a:extLst>
                  <a:ext uri="{0D108BD9-81ED-4DB2-BD59-A6C34878D82A}">
                    <a16:rowId xmlns:a16="http://schemas.microsoft.com/office/drawing/2014/main" val="577039884"/>
                  </a:ext>
                </a:extLst>
              </a:tr>
              <a:tr h="664545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100" u="none" strike="noStrike" dirty="0">
                          <a:effectLst/>
                        </a:rPr>
                        <a:t>2. To reduce the overall cost of a PR-to-PO sub-process by at least 50%</a:t>
                      </a:r>
                      <a:endParaRPr lang="en-SG" sz="1100" dirty="0">
                        <a:effectLst/>
                      </a:endParaRPr>
                    </a:p>
                    <a:p>
                      <a:pPr fontAlgn="t"/>
                      <a:br>
                        <a:rPr lang="en-SG" sz="1100" dirty="0">
                          <a:effectLst/>
                        </a:rPr>
                      </a:br>
                      <a:endParaRPr lang="en-SG" sz="1100" dirty="0">
                        <a:effectLst/>
                      </a:endParaRPr>
                    </a:p>
                  </a:txBody>
                  <a:tcPr marL="50344" marR="50344" marT="50344" marB="50344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100" dirty="0">
                          <a:effectLst/>
                        </a:rPr>
                        <a:t>2. Overall cost of PR-to-PO sub-process reduced by 78.2%</a:t>
                      </a:r>
                    </a:p>
                  </a:txBody>
                  <a:tcPr marL="50344" marR="50344" marT="50344" marB="50344"/>
                </a:tc>
                <a:extLst>
                  <a:ext uri="{0D108BD9-81ED-4DB2-BD59-A6C34878D82A}">
                    <a16:rowId xmlns:a16="http://schemas.microsoft.com/office/drawing/2014/main" val="1098460647"/>
                  </a:ext>
                </a:extLst>
              </a:tr>
              <a:tr h="664545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100" u="none" strike="noStrike">
                          <a:effectLst/>
                        </a:rPr>
                        <a:t>3. Remove identified bottlenecks</a:t>
                      </a:r>
                      <a:endParaRPr lang="en-SG" sz="1100">
                        <a:effectLst/>
                      </a:endParaRPr>
                    </a:p>
                    <a:p>
                      <a:pPr fontAlgn="t"/>
                      <a:br>
                        <a:rPr lang="en-SG" sz="1100">
                          <a:effectLst/>
                        </a:rPr>
                      </a:br>
                      <a:endParaRPr lang="en-SG" sz="1100">
                        <a:effectLst/>
                      </a:endParaRPr>
                    </a:p>
                  </a:txBody>
                  <a:tcPr marL="50344" marR="50344" marT="50344" marB="50344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SG" sz="1100" dirty="0">
                          <a:effectLst/>
                        </a:rPr>
                        <a:t>3. All bottlenecks removed</a:t>
                      </a:r>
                      <a:br>
                        <a:rPr lang="en-SG" sz="1100" dirty="0">
                          <a:effectLst/>
                        </a:rPr>
                      </a:br>
                      <a:endParaRPr lang="en-SG" sz="1100" dirty="0">
                        <a:effectLst/>
                      </a:endParaRPr>
                    </a:p>
                  </a:txBody>
                  <a:tcPr marL="50344" marR="50344" marT="50344" marB="50344"/>
                </a:tc>
                <a:extLst>
                  <a:ext uri="{0D108BD9-81ED-4DB2-BD59-A6C34878D82A}">
                    <a16:rowId xmlns:a16="http://schemas.microsoft.com/office/drawing/2014/main" val="3732294819"/>
                  </a:ext>
                </a:extLst>
              </a:tr>
              <a:tr h="563856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100" u="none" strike="noStrike">
                          <a:effectLst/>
                        </a:rPr>
                        <a:t>4, Reduce manual activities</a:t>
                      </a:r>
                      <a:endParaRPr lang="en-SG" sz="1100">
                        <a:effectLst/>
                      </a:endParaRPr>
                    </a:p>
                    <a:p>
                      <a:pPr fontAlgn="t"/>
                      <a:br>
                        <a:rPr lang="en-SG" sz="1100">
                          <a:effectLst/>
                        </a:rPr>
                      </a:br>
                      <a:endParaRPr lang="en-SG" sz="1100">
                        <a:effectLst/>
                      </a:endParaRPr>
                    </a:p>
                  </a:txBody>
                  <a:tcPr marL="50344" marR="50344" marT="50344" marB="50344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100" u="none" strike="noStrike" dirty="0">
                          <a:effectLst/>
                        </a:rPr>
                        <a:t>4. All manual activities removed</a:t>
                      </a:r>
                      <a:endParaRPr lang="en-SG" sz="1100" dirty="0">
                        <a:effectLst/>
                      </a:endParaRPr>
                    </a:p>
                    <a:p>
                      <a:pPr fontAlgn="t"/>
                      <a:br>
                        <a:rPr lang="en-SG" sz="1100" dirty="0">
                          <a:effectLst/>
                        </a:rPr>
                      </a:br>
                      <a:endParaRPr lang="en-SG" sz="1100" dirty="0">
                        <a:effectLst/>
                      </a:endParaRPr>
                    </a:p>
                  </a:txBody>
                  <a:tcPr marL="50344" marR="50344" marT="50344" marB="50344"/>
                </a:tc>
                <a:extLst>
                  <a:ext uri="{0D108BD9-81ED-4DB2-BD59-A6C34878D82A}">
                    <a16:rowId xmlns:a16="http://schemas.microsoft.com/office/drawing/2014/main" val="30932026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17120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B9B7638-1F09-4FE1-B627-93836195112F}"/>
              </a:ext>
            </a:extLst>
          </p:cNvPr>
          <p:cNvSpPr/>
          <p:nvPr/>
        </p:nvSpPr>
        <p:spPr>
          <a:xfrm>
            <a:off x="3923928" y="987574"/>
            <a:ext cx="508183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err="1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Mucho</a:t>
            </a:r>
            <a:r>
              <a:rPr lang="en-US" sz="5400" b="1" cap="none" spc="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 Gracias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2A865A3-DCC2-4ADB-B694-34E97EDBC4C8}"/>
              </a:ext>
            </a:extLst>
          </p:cNvPr>
          <p:cNvSpPr/>
          <p:nvPr/>
        </p:nvSpPr>
        <p:spPr>
          <a:xfrm>
            <a:off x="3596071" y="4011910"/>
            <a:ext cx="554792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Socorro </a:t>
            </a:r>
            <a:r>
              <a:rPr lang="en-US" sz="5400" b="1" dirty="0" err="1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Socorro</a:t>
            </a:r>
            <a:endParaRPr lang="en-US" sz="5400" b="1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  <p:pic>
        <p:nvPicPr>
          <p:cNvPr id="4" name="Picture 6" descr="Image result for coconut">
            <a:extLst>
              <a:ext uri="{FF2B5EF4-FFF2-40B4-BE49-F238E27FC236}">
                <a16:creationId xmlns:a16="http://schemas.microsoft.com/office/drawing/2014/main" id="{04F0C429-9BA1-48F7-8246-1A21184C1F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2644874"/>
            <a:ext cx="2050554" cy="1367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8357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CF4FA78-808C-4242-944C-116F6F0B2A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536" y="53211"/>
            <a:ext cx="8748464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ko-KR" sz="3600" b="1" dirty="0">
                <a:solidFill>
                  <a:schemeClr val="tx2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Process Redesign Goals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7BDD7E-C1EC-483C-B1E6-3ABEEB9D63BE}"/>
              </a:ext>
            </a:extLst>
          </p:cNvPr>
          <p:cNvSpPr txBox="1"/>
          <p:nvPr/>
        </p:nvSpPr>
        <p:spPr>
          <a:xfrm>
            <a:off x="395536" y="1131590"/>
            <a:ext cx="856895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SG" dirty="0">
                <a:solidFill>
                  <a:schemeClr val="accent3">
                    <a:lumMod val="50000"/>
                  </a:schemeClr>
                </a:solidFill>
              </a:rPr>
              <a:t>More </a:t>
            </a:r>
            <a:r>
              <a:rPr lang="en-SG" b="1" dirty="0">
                <a:solidFill>
                  <a:schemeClr val="accent3">
                    <a:lumMod val="50000"/>
                  </a:schemeClr>
                </a:solidFill>
              </a:rPr>
              <a:t>efficient </a:t>
            </a:r>
            <a:r>
              <a:rPr lang="en-SG" dirty="0">
                <a:solidFill>
                  <a:schemeClr val="accent3">
                    <a:lumMod val="50000"/>
                  </a:schemeClr>
                </a:solidFill>
              </a:rPr>
              <a:t>PR-to-PO sub-process for all departments</a:t>
            </a:r>
            <a:br>
              <a:rPr lang="en-SG" dirty="0">
                <a:solidFill>
                  <a:schemeClr val="accent3">
                    <a:lumMod val="50000"/>
                  </a:schemeClr>
                </a:solidFill>
              </a:rPr>
            </a:br>
            <a:endParaRPr lang="en-SG" dirty="0">
              <a:solidFill>
                <a:schemeClr val="accent3">
                  <a:lumMod val="50000"/>
                </a:schemeClr>
              </a:solidFill>
            </a:endParaRP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SG" dirty="0">
                <a:solidFill>
                  <a:schemeClr val="accent3">
                    <a:lumMod val="50000"/>
                  </a:schemeClr>
                </a:solidFill>
              </a:rPr>
              <a:t>Reduce the </a:t>
            </a:r>
            <a:r>
              <a:rPr lang="en-SG" b="1" dirty="0">
                <a:solidFill>
                  <a:schemeClr val="accent3">
                    <a:lumMod val="50000"/>
                  </a:schemeClr>
                </a:solidFill>
              </a:rPr>
              <a:t>manual </a:t>
            </a:r>
            <a:r>
              <a:rPr lang="en-SG" dirty="0">
                <a:solidFill>
                  <a:schemeClr val="accent3">
                    <a:lumMod val="50000"/>
                  </a:schemeClr>
                </a:solidFill>
              </a:rPr>
              <a:t>activities </a:t>
            </a:r>
            <a:br>
              <a:rPr lang="en-SG" dirty="0">
                <a:solidFill>
                  <a:schemeClr val="accent3">
                    <a:lumMod val="50000"/>
                  </a:schemeClr>
                </a:solidFill>
              </a:rPr>
            </a:br>
            <a:endParaRPr lang="en-SG" dirty="0">
              <a:solidFill>
                <a:schemeClr val="accent3">
                  <a:lumMod val="50000"/>
                </a:schemeClr>
              </a:solidFill>
            </a:endParaRP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SG" dirty="0">
                <a:solidFill>
                  <a:schemeClr val="accent3">
                    <a:lumMod val="50000"/>
                  </a:schemeClr>
                </a:solidFill>
              </a:rPr>
              <a:t>Purchase raw materials/perishables </a:t>
            </a:r>
            <a:r>
              <a:rPr lang="en-SG" b="1" dirty="0">
                <a:solidFill>
                  <a:schemeClr val="accent3">
                    <a:lumMod val="50000"/>
                  </a:schemeClr>
                </a:solidFill>
              </a:rPr>
              <a:t>on time</a:t>
            </a:r>
            <a:br>
              <a:rPr lang="en-SG" b="1" dirty="0">
                <a:solidFill>
                  <a:schemeClr val="accent3">
                    <a:lumMod val="50000"/>
                  </a:schemeClr>
                </a:solidFill>
              </a:rPr>
            </a:br>
            <a:endParaRPr lang="en-SG" b="1" dirty="0">
              <a:solidFill>
                <a:schemeClr val="accent3">
                  <a:lumMod val="50000"/>
                </a:schemeClr>
              </a:solidFill>
            </a:endParaRP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SG" b="1" dirty="0">
                <a:solidFill>
                  <a:schemeClr val="accent3">
                    <a:lumMod val="50000"/>
                  </a:schemeClr>
                </a:solidFill>
              </a:rPr>
              <a:t>Accurate</a:t>
            </a:r>
            <a:r>
              <a:rPr lang="en-SG" dirty="0">
                <a:solidFill>
                  <a:schemeClr val="accent3">
                    <a:lumMod val="50000"/>
                  </a:schemeClr>
                </a:solidFill>
              </a:rPr>
              <a:t>, </a:t>
            </a:r>
            <a:r>
              <a:rPr lang="en-SG" b="1" dirty="0">
                <a:solidFill>
                  <a:schemeClr val="accent3">
                    <a:lumMod val="50000"/>
                  </a:schemeClr>
                </a:solidFill>
              </a:rPr>
              <a:t>reliable</a:t>
            </a:r>
            <a:r>
              <a:rPr lang="en-SG" dirty="0">
                <a:solidFill>
                  <a:schemeClr val="accent3">
                    <a:lumMod val="50000"/>
                  </a:schemeClr>
                </a:solidFill>
              </a:rPr>
              <a:t> and </a:t>
            </a:r>
            <a:r>
              <a:rPr lang="en-SG" b="1" dirty="0">
                <a:solidFill>
                  <a:schemeClr val="accent3">
                    <a:lumMod val="50000"/>
                  </a:schemeClr>
                </a:solidFill>
              </a:rPr>
              <a:t>efficient</a:t>
            </a:r>
            <a:r>
              <a:rPr lang="en-SG" dirty="0">
                <a:solidFill>
                  <a:schemeClr val="accent3">
                    <a:lumMod val="50000"/>
                  </a:schemeClr>
                </a:solidFill>
              </a:rPr>
              <a:t> Warehousing process</a:t>
            </a:r>
            <a:br>
              <a:rPr lang="en-SG" dirty="0">
                <a:solidFill>
                  <a:schemeClr val="accent3">
                    <a:lumMod val="50000"/>
                  </a:schemeClr>
                </a:solidFill>
              </a:rPr>
            </a:br>
            <a:br>
              <a:rPr lang="en-SG" dirty="0">
                <a:solidFill>
                  <a:schemeClr val="accent3">
                    <a:lumMod val="50000"/>
                  </a:schemeClr>
                </a:solidFill>
              </a:rPr>
            </a:br>
            <a:endParaRPr lang="en-SG" dirty="0">
              <a:solidFill>
                <a:schemeClr val="accent3">
                  <a:lumMod val="50000"/>
                </a:schemeClr>
              </a:solidFill>
            </a:endParaRPr>
          </a:p>
        </p:txBody>
      </p:sp>
      <p:pic>
        <p:nvPicPr>
          <p:cNvPr id="6" name="Picture 6" descr="Image result for coconut">
            <a:extLst>
              <a:ext uri="{FF2B5EF4-FFF2-40B4-BE49-F238E27FC236}">
                <a16:creationId xmlns:a16="http://schemas.microsoft.com/office/drawing/2014/main" id="{38BB2336-880B-4F7B-B5C1-F9EA631439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2554" y="3776464"/>
            <a:ext cx="2050554" cy="1367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388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CF4FA78-808C-4242-944C-116F6F0B2A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536" y="53211"/>
            <a:ext cx="8748464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ko-KR" sz="3600" b="1" dirty="0">
                <a:solidFill>
                  <a:schemeClr val="tx2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Process Redesign Goals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7BDD7E-C1EC-483C-B1E6-3ABEEB9D63BE}"/>
              </a:ext>
            </a:extLst>
          </p:cNvPr>
          <p:cNvSpPr txBox="1"/>
          <p:nvPr/>
        </p:nvSpPr>
        <p:spPr>
          <a:xfrm>
            <a:off x="395536" y="1131590"/>
            <a:ext cx="856895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SG" dirty="0">
                <a:solidFill>
                  <a:schemeClr val="accent3">
                    <a:lumMod val="50000"/>
                  </a:schemeClr>
                </a:solidFill>
              </a:rPr>
              <a:t>Sell finished products to customers </a:t>
            </a:r>
            <a:r>
              <a:rPr lang="en-SG" b="1" dirty="0">
                <a:solidFill>
                  <a:schemeClr val="accent3">
                    <a:lumMod val="50000"/>
                  </a:schemeClr>
                </a:solidFill>
              </a:rPr>
              <a:t>as soon as possible</a:t>
            </a:r>
            <a:br>
              <a:rPr lang="en-SG" b="1" dirty="0">
                <a:solidFill>
                  <a:schemeClr val="accent3">
                    <a:lumMod val="50000"/>
                  </a:schemeClr>
                </a:solidFill>
              </a:rPr>
            </a:br>
            <a:endParaRPr lang="en-SG" dirty="0">
              <a:solidFill>
                <a:schemeClr val="accent3">
                  <a:lumMod val="50000"/>
                </a:schemeClr>
              </a:solidFill>
            </a:endParaRP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SG" b="1" dirty="0">
                <a:solidFill>
                  <a:schemeClr val="accent3">
                    <a:lumMod val="50000"/>
                  </a:schemeClr>
                </a:solidFill>
              </a:rPr>
              <a:t>Properly forecast and plan</a:t>
            </a:r>
            <a:r>
              <a:rPr lang="en-SG" dirty="0">
                <a:solidFill>
                  <a:schemeClr val="accent3">
                    <a:lumMod val="50000"/>
                  </a:schemeClr>
                </a:solidFill>
              </a:rPr>
              <a:t> for materials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endParaRPr lang="en-SG" dirty="0">
              <a:solidFill>
                <a:schemeClr val="accent3">
                  <a:lumMod val="50000"/>
                </a:schemeClr>
              </a:solidFill>
            </a:endParaRP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SG" dirty="0">
                <a:solidFill>
                  <a:schemeClr val="accent3">
                    <a:lumMod val="50000"/>
                  </a:schemeClr>
                </a:solidFill>
              </a:rPr>
              <a:t>Reduce the high percentage of </a:t>
            </a:r>
            <a:r>
              <a:rPr lang="en-SG" b="1" dirty="0">
                <a:solidFill>
                  <a:schemeClr val="accent3">
                    <a:lumMod val="50000"/>
                  </a:schemeClr>
                </a:solidFill>
              </a:rPr>
              <a:t>maverick </a:t>
            </a:r>
            <a:r>
              <a:rPr lang="en-SG" dirty="0">
                <a:solidFill>
                  <a:schemeClr val="accent3">
                    <a:lumMod val="50000"/>
                  </a:schemeClr>
                </a:solidFill>
              </a:rPr>
              <a:t>buys (one-time agreements)</a:t>
            </a:r>
            <a:br>
              <a:rPr lang="en-SG" dirty="0">
                <a:solidFill>
                  <a:schemeClr val="accent3">
                    <a:lumMod val="50000"/>
                  </a:schemeClr>
                </a:solidFill>
              </a:rPr>
            </a:br>
            <a:endParaRPr lang="en-SG" dirty="0">
              <a:solidFill>
                <a:schemeClr val="accent3">
                  <a:lumMod val="50000"/>
                </a:schemeClr>
              </a:solidFill>
            </a:endParaRP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SG" b="1" dirty="0">
                <a:solidFill>
                  <a:schemeClr val="accent3">
                    <a:lumMod val="50000"/>
                  </a:schemeClr>
                </a:solidFill>
              </a:rPr>
              <a:t>Efficient </a:t>
            </a:r>
            <a:r>
              <a:rPr lang="en-SG" dirty="0">
                <a:solidFill>
                  <a:schemeClr val="accent3">
                    <a:lumMod val="50000"/>
                  </a:schemeClr>
                </a:solidFill>
              </a:rPr>
              <a:t>and </a:t>
            </a:r>
            <a:r>
              <a:rPr lang="en-SG" b="1" dirty="0">
                <a:solidFill>
                  <a:schemeClr val="accent3">
                    <a:lumMod val="50000"/>
                  </a:schemeClr>
                </a:solidFill>
              </a:rPr>
              <a:t>optimal </a:t>
            </a:r>
            <a:r>
              <a:rPr lang="en-SG" dirty="0">
                <a:solidFill>
                  <a:schemeClr val="accent3">
                    <a:lumMod val="50000"/>
                  </a:schemeClr>
                </a:solidFill>
              </a:rPr>
              <a:t>allocation of resources</a:t>
            </a:r>
          </a:p>
        </p:txBody>
      </p:sp>
      <p:pic>
        <p:nvPicPr>
          <p:cNvPr id="6" name="Picture 6" descr="Image result for coconut">
            <a:extLst>
              <a:ext uri="{FF2B5EF4-FFF2-40B4-BE49-F238E27FC236}">
                <a16:creationId xmlns:a16="http://schemas.microsoft.com/office/drawing/2014/main" id="{BFCAC736-AE9C-4DFA-93EE-42FE0ED561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2554" y="3776464"/>
            <a:ext cx="2050554" cy="1367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6375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CF4FA78-808C-4242-944C-116F6F0B2A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536" y="53211"/>
            <a:ext cx="8748464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ko-KR" sz="3600" b="1" dirty="0">
                <a:solidFill>
                  <a:schemeClr val="tx2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Management Decision or Policies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7BDD7E-C1EC-483C-B1E6-3ABEEB9D63BE}"/>
              </a:ext>
            </a:extLst>
          </p:cNvPr>
          <p:cNvSpPr txBox="1"/>
          <p:nvPr/>
        </p:nvSpPr>
        <p:spPr>
          <a:xfrm>
            <a:off x="395536" y="1131590"/>
            <a:ext cx="856895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SG" dirty="0">
                <a:solidFill>
                  <a:schemeClr val="accent3">
                    <a:lumMod val="50000"/>
                  </a:schemeClr>
                </a:solidFill>
              </a:rPr>
              <a:t>‘e-Procurement Service’ and possible online sourcing of products.</a:t>
            </a:r>
            <a:br>
              <a:rPr lang="en-SG" b="1" dirty="0">
                <a:solidFill>
                  <a:schemeClr val="accent3">
                    <a:lumMod val="50000"/>
                  </a:schemeClr>
                </a:solidFill>
              </a:rPr>
            </a:br>
            <a:endParaRPr lang="en-SG" dirty="0">
              <a:solidFill>
                <a:schemeClr val="accent3">
                  <a:lumMod val="50000"/>
                </a:schemeClr>
              </a:solidFill>
            </a:endParaRP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SG" dirty="0">
                <a:solidFill>
                  <a:schemeClr val="accent3">
                    <a:lumMod val="50000"/>
                  </a:schemeClr>
                </a:solidFill>
              </a:rPr>
              <a:t>Seamless integration</a:t>
            </a: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n-SG" dirty="0">
                <a:solidFill>
                  <a:schemeClr val="accent3">
                    <a:lumMod val="50000"/>
                  </a:schemeClr>
                </a:solidFill>
              </a:rPr>
              <a:t>External partners (e.g. suppliers) </a:t>
            </a: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n-SG" dirty="0">
                <a:solidFill>
                  <a:schemeClr val="accent3">
                    <a:lumMod val="50000"/>
                  </a:schemeClr>
                </a:solidFill>
              </a:rPr>
              <a:t>Production, procurement and inventory systems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endParaRPr lang="en-SG" dirty="0">
              <a:solidFill>
                <a:schemeClr val="accent3">
                  <a:lumMod val="50000"/>
                </a:schemeClr>
              </a:solidFill>
            </a:endParaRP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SG" dirty="0">
                <a:solidFill>
                  <a:schemeClr val="accent3">
                    <a:lumMod val="50000"/>
                  </a:schemeClr>
                </a:solidFill>
              </a:rPr>
              <a:t>Reduce the need for non-contract buys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endParaRPr lang="en-SG" dirty="0">
              <a:solidFill>
                <a:schemeClr val="accent3">
                  <a:lumMod val="50000"/>
                </a:schemeClr>
              </a:solidFill>
            </a:endParaRP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SG" dirty="0">
                <a:solidFill>
                  <a:schemeClr val="accent3">
                    <a:lumMod val="50000"/>
                  </a:schemeClr>
                </a:solidFill>
              </a:rPr>
              <a:t>Leverage on inventory management technologies</a:t>
            </a:r>
          </a:p>
          <a:p>
            <a:pPr fontAlgn="base"/>
            <a:br>
              <a:rPr lang="en-SG" dirty="0">
                <a:solidFill>
                  <a:schemeClr val="accent3">
                    <a:lumMod val="50000"/>
                  </a:schemeClr>
                </a:solidFill>
              </a:rPr>
            </a:br>
            <a:endParaRPr lang="en-SG" dirty="0">
              <a:solidFill>
                <a:schemeClr val="accent3">
                  <a:lumMod val="50000"/>
                </a:schemeClr>
              </a:solidFill>
            </a:endParaRPr>
          </a:p>
        </p:txBody>
      </p:sp>
      <p:pic>
        <p:nvPicPr>
          <p:cNvPr id="6" name="Picture 6" descr="Image result for coconut">
            <a:extLst>
              <a:ext uri="{FF2B5EF4-FFF2-40B4-BE49-F238E27FC236}">
                <a16:creationId xmlns:a16="http://schemas.microsoft.com/office/drawing/2014/main" id="{89A667A6-BBF2-44D4-8934-13B297B275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2554" y="3776464"/>
            <a:ext cx="2050554" cy="1367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1083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CF4FA78-808C-4242-944C-116F6F0B2A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536" y="53211"/>
            <a:ext cx="8748464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ko-KR" sz="3600" b="1" dirty="0">
                <a:solidFill>
                  <a:schemeClr val="tx2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Management Decision or Policies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7BDD7E-C1EC-483C-B1E6-3ABEEB9D63BE}"/>
              </a:ext>
            </a:extLst>
          </p:cNvPr>
          <p:cNvSpPr txBox="1"/>
          <p:nvPr/>
        </p:nvSpPr>
        <p:spPr>
          <a:xfrm>
            <a:off x="395536" y="1131590"/>
            <a:ext cx="856895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SG" dirty="0">
                <a:solidFill>
                  <a:schemeClr val="accent3">
                    <a:lumMod val="50000"/>
                  </a:schemeClr>
                </a:solidFill>
              </a:rPr>
              <a:t>Manage manufacturing’s expenditures </a:t>
            </a: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n-SG" dirty="0">
                <a:solidFill>
                  <a:schemeClr val="accent3">
                    <a:lumMod val="50000"/>
                  </a:schemeClr>
                </a:solidFill>
              </a:rPr>
              <a:t>Analysing cost information </a:t>
            </a:r>
          </a:p>
          <a:p>
            <a:pPr marL="1200150" lvl="2" indent="-285750" fontAlgn="base">
              <a:buFont typeface="Arial" panose="020B0604020202020204" pitchFamily="34" charset="0"/>
              <a:buChar char="•"/>
            </a:pPr>
            <a:r>
              <a:rPr lang="en-SG" dirty="0">
                <a:solidFill>
                  <a:schemeClr val="accent3">
                    <a:lumMod val="50000"/>
                  </a:schemeClr>
                </a:solidFill>
              </a:rPr>
              <a:t>Product categories</a:t>
            </a:r>
          </a:p>
          <a:p>
            <a:pPr marL="1200150" lvl="2" indent="-285750" fontAlgn="base">
              <a:buFont typeface="Arial" panose="020B0604020202020204" pitchFamily="34" charset="0"/>
              <a:buChar char="•"/>
            </a:pPr>
            <a:r>
              <a:rPr lang="en-SG" dirty="0">
                <a:solidFill>
                  <a:schemeClr val="accent3">
                    <a:lumMod val="50000"/>
                  </a:schemeClr>
                </a:solidFill>
              </a:rPr>
              <a:t>Non-contracted items</a:t>
            </a:r>
          </a:p>
          <a:p>
            <a:pPr marL="1200150" lvl="2" indent="-285750" fontAlgn="base">
              <a:buFont typeface="Arial" panose="020B0604020202020204" pitchFamily="34" charset="0"/>
              <a:buChar char="•"/>
            </a:pPr>
            <a:endParaRPr lang="en-SG" dirty="0">
              <a:solidFill>
                <a:schemeClr val="accent3">
                  <a:lumMod val="50000"/>
                </a:schemeClr>
              </a:solidFill>
            </a:endParaRP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SG" dirty="0">
                <a:solidFill>
                  <a:schemeClr val="accent3">
                    <a:lumMod val="50000"/>
                  </a:schemeClr>
                </a:solidFill>
              </a:rPr>
              <a:t>Ensure that suppliers are delivering quality products.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endParaRPr lang="en-SG" dirty="0">
              <a:solidFill>
                <a:schemeClr val="accent3">
                  <a:lumMod val="50000"/>
                </a:schemeClr>
              </a:solidFill>
            </a:endParaRP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SG" dirty="0">
                <a:solidFill>
                  <a:schemeClr val="accent3">
                    <a:lumMod val="50000"/>
                  </a:schemeClr>
                </a:solidFill>
              </a:rPr>
              <a:t>Fast response to demand / production hiccups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endParaRPr lang="en-SG" dirty="0">
              <a:solidFill>
                <a:schemeClr val="accent3">
                  <a:lumMod val="50000"/>
                </a:schemeClr>
              </a:solidFill>
            </a:endParaRP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SG" dirty="0">
                <a:solidFill>
                  <a:schemeClr val="accent3">
                    <a:lumMod val="50000"/>
                  </a:schemeClr>
                </a:solidFill>
              </a:rPr>
              <a:t>Outsourcing processes (</a:t>
            </a:r>
            <a:r>
              <a:rPr lang="en-SG" dirty="0" err="1">
                <a:solidFill>
                  <a:schemeClr val="accent3">
                    <a:lumMod val="50000"/>
                  </a:schemeClr>
                </a:solidFill>
              </a:rPr>
              <a:t>e.g</a:t>
            </a:r>
            <a:r>
              <a:rPr lang="en-SG" dirty="0">
                <a:solidFill>
                  <a:schemeClr val="accent3">
                    <a:lumMod val="50000"/>
                  </a:schemeClr>
                </a:solidFill>
              </a:rPr>
              <a:t> Warehousing Process)</a:t>
            </a:r>
          </a:p>
        </p:txBody>
      </p:sp>
      <p:pic>
        <p:nvPicPr>
          <p:cNvPr id="6" name="Picture 6" descr="Image result for coconut">
            <a:extLst>
              <a:ext uri="{FF2B5EF4-FFF2-40B4-BE49-F238E27FC236}">
                <a16:creationId xmlns:a16="http://schemas.microsoft.com/office/drawing/2014/main" id="{B06CDEBC-61BC-4850-B335-30E9F02412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2554" y="3776464"/>
            <a:ext cx="2050554" cy="1367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8557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1084</TotalTime>
  <Words>1609</Words>
  <Application>Microsoft Office PowerPoint</Application>
  <PresentationFormat>On-screen Show (16:9)</PresentationFormat>
  <Paragraphs>499</Paragraphs>
  <Slides>52</Slides>
  <Notes>3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9" baseType="lpstr">
      <vt:lpstr>맑은 고딕</vt:lpstr>
      <vt:lpstr>Arial</vt:lpstr>
      <vt:lpstr>Calibri</vt:lpstr>
      <vt:lpstr>Courier New</vt:lpstr>
      <vt:lpstr>Times New Roman</vt:lpstr>
      <vt:lpstr>Wingdings</vt:lpstr>
      <vt:lpstr>Office 테마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FREE POWERPOINT TEMPLATES DESIGN</dc:title>
  <dc:creator>ALLPPT.com</dc:creator>
  <cp:lastModifiedBy>LEE Zhi Tao</cp:lastModifiedBy>
  <cp:revision>71</cp:revision>
  <dcterms:created xsi:type="dcterms:W3CDTF">2014-02-22T02:13:23Z</dcterms:created>
  <dcterms:modified xsi:type="dcterms:W3CDTF">2017-11-12T03:33:32Z</dcterms:modified>
</cp:coreProperties>
</file>